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00" r:id="rId1"/>
  </p:sldMasterIdLst>
  <p:notesMasterIdLst>
    <p:notesMasterId r:id="rId25"/>
  </p:notesMasterIdLst>
  <p:handoutMasterIdLst>
    <p:handoutMasterId r:id="rId26"/>
  </p:handoutMasterIdLst>
  <p:sldIdLst>
    <p:sldId id="256" r:id="rId2"/>
    <p:sldId id="300" r:id="rId3"/>
    <p:sldId id="301" r:id="rId4"/>
    <p:sldId id="334" r:id="rId5"/>
    <p:sldId id="341" r:id="rId6"/>
    <p:sldId id="335" r:id="rId7"/>
    <p:sldId id="337" r:id="rId8"/>
    <p:sldId id="338" r:id="rId9"/>
    <p:sldId id="339" r:id="rId10"/>
    <p:sldId id="340" r:id="rId11"/>
    <p:sldId id="350" r:id="rId12"/>
    <p:sldId id="325" r:id="rId13"/>
    <p:sldId id="342" r:id="rId14"/>
    <p:sldId id="343" r:id="rId15"/>
    <p:sldId id="344" r:id="rId16"/>
    <p:sldId id="345" r:id="rId17"/>
    <p:sldId id="346" r:id="rId18"/>
    <p:sldId id="327" r:id="rId19"/>
    <p:sldId id="348" r:id="rId20"/>
    <p:sldId id="316" r:id="rId21"/>
    <p:sldId id="351" r:id="rId22"/>
    <p:sldId id="319" r:id="rId23"/>
    <p:sldId id="333"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turo Ramos" initials="AR" lastIdx="1" clrIdx="0">
    <p:extLst>
      <p:ext uri="{19B8F6BF-5375-455C-9EA6-DF929625EA0E}">
        <p15:presenceInfo xmlns:p15="http://schemas.microsoft.com/office/powerpoint/2012/main" userId="S::aramos@SWRI20.onmicrosoft.com::1bd7f324-7e90-474d-bef5-277113b0f701" providerId="AD"/>
      </p:ext>
    </p:extLst>
  </p:cmAuthor>
  <p:cmAuthor id="2" name="David Pickett" initials="DP" lastIdx="6" clrIdx="1">
    <p:extLst>
      <p:ext uri="{19B8F6BF-5375-455C-9EA6-DF929625EA0E}">
        <p15:presenceInfo xmlns:p15="http://schemas.microsoft.com/office/powerpoint/2012/main" userId="David Picket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E0991C"/>
    <a:srgbClr val="814DFF"/>
    <a:srgbClr val="F2F000"/>
    <a:srgbClr val="E6E6E6"/>
    <a:srgbClr val="E51525"/>
    <a:srgbClr val="FFFFFF"/>
    <a:srgbClr val="8DB02E"/>
    <a:srgbClr val="5C80B4"/>
    <a:srgbClr val="B9CE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A1DD99-047D-2749-B648-E7E9BC201D4B}" v="5" dt="2022-09-20T01:54:13.6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117" autoAdjust="0"/>
    <p:restoredTop sz="82703" autoAdjust="0"/>
  </p:normalViewPr>
  <p:slideViewPr>
    <p:cSldViewPr snapToGrid="0" snapToObjects="1">
      <p:cViewPr varScale="1">
        <p:scale>
          <a:sx n="93" d="100"/>
          <a:sy n="93" d="100"/>
        </p:scale>
        <p:origin x="1548" y="90"/>
      </p:cViewPr>
      <p:guideLst/>
    </p:cSldViewPr>
  </p:slideViewPr>
  <p:notesTextViewPr>
    <p:cViewPr>
      <p:scale>
        <a:sx n="1" d="1"/>
        <a:sy n="1" d="1"/>
      </p:scale>
      <p:origin x="0" y="0"/>
    </p:cViewPr>
  </p:notesTextViewPr>
  <p:sorterViewPr>
    <p:cViewPr>
      <p:scale>
        <a:sx n="100" d="100"/>
        <a:sy n="100" d="100"/>
      </p:scale>
      <p:origin x="0" y="-1144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nsado, Osvaldo" userId="6861fef9-2bce-4157-82f4-3cca4169f329" providerId="ADAL" clId="{45A1DD99-047D-2749-B648-E7E9BC201D4B}"/>
    <pc:docChg chg="undo custSel modSld">
      <pc:chgData name="Pensado, Osvaldo" userId="6861fef9-2bce-4157-82f4-3cca4169f329" providerId="ADAL" clId="{45A1DD99-047D-2749-B648-E7E9BC201D4B}" dt="2022-09-20T01:54:16.980" v="160" actId="27636"/>
      <pc:docMkLst>
        <pc:docMk/>
      </pc:docMkLst>
      <pc:sldChg chg="modSp mod modNotesTx">
        <pc:chgData name="Pensado, Osvaldo" userId="6861fef9-2bce-4157-82f4-3cca4169f329" providerId="ADAL" clId="{45A1DD99-047D-2749-B648-E7E9BC201D4B}" dt="2022-09-19T14:40:36.430" v="141" actId="20577"/>
        <pc:sldMkLst>
          <pc:docMk/>
          <pc:sldMk cId="2823046493" sldId="301"/>
        </pc:sldMkLst>
        <pc:spChg chg="mod">
          <ac:chgData name="Pensado, Osvaldo" userId="6861fef9-2bce-4157-82f4-3cca4169f329" providerId="ADAL" clId="{45A1DD99-047D-2749-B648-E7E9BC201D4B}" dt="2022-09-19T14:26:04.026" v="50" actId="20577"/>
          <ac:spMkLst>
            <pc:docMk/>
            <pc:sldMk cId="2823046493" sldId="301"/>
            <ac:spMk id="3" creationId="{9309DFC2-775A-46D6-B80B-10EC28EA4B5B}"/>
          </ac:spMkLst>
        </pc:spChg>
      </pc:sldChg>
      <pc:sldChg chg="modSp mod">
        <pc:chgData name="Pensado, Osvaldo" userId="6861fef9-2bce-4157-82f4-3cca4169f329" providerId="ADAL" clId="{45A1DD99-047D-2749-B648-E7E9BC201D4B}" dt="2022-09-19T14:32:29.592" v="52" actId="1076"/>
        <pc:sldMkLst>
          <pc:docMk/>
          <pc:sldMk cId="3767516742" sldId="319"/>
        </pc:sldMkLst>
        <pc:picChg chg="mod">
          <ac:chgData name="Pensado, Osvaldo" userId="6861fef9-2bce-4157-82f4-3cca4169f329" providerId="ADAL" clId="{45A1DD99-047D-2749-B648-E7E9BC201D4B}" dt="2022-09-19T14:32:29.592" v="52" actId="1076"/>
          <ac:picMkLst>
            <pc:docMk/>
            <pc:sldMk cId="3767516742" sldId="319"/>
            <ac:picMk id="5" creationId="{95BDB251-26DA-7024-353E-72A54843DC72}"/>
          </ac:picMkLst>
        </pc:picChg>
      </pc:sldChg>
      <pc:sldChg chg="modSp mod">
        <pc:chgData name="Pensado, Osvaldo" userId="6861fef9-2bce-4157-82f4-3cca4169f329" providerId="ADAL" clId="{45A1DD99-047D-2749-B648-E7E9BC201D4B}" dt="2022-09-20T01:54:16.980" v="160" actId="27636"/>
        <pc:sldMkLst>
          <pc:docMk/>
          <pc:sldMk cId="3554841549" sldId="322"/>
        </pc:sldMkLst>
        <pc:spChg chg="mod">
          <ac:chgData name="Pensado, Osvaldo" userId="6861fef9-2bce-4157-82f4-3cca4169f329" providerId="ADAL" clId="{45A1DD99-047D-2749-B648-E7E9BC201D4B}" dt="2022-09-20T01:54:16.980" v="160" actId="27636"/>
          <ac:spMkLst>
            <pc:docMk/>
            <pc:sldMk cId="3554841549" sldId="322"/>
            <ac:spMk id="3" creationId="{D7C74E93-F9D2-B03F-3659-3D34254C2EDD}"/>
          </ac:spMkLst>
        </pc:spChg>
      </pc:sldChg>
      <pc:sldChg chg="modSp mod">
        <pc:chgData name="Pensado, Osvaldo" userId="6861fef9-2bce-4157-82f4-3cca4169f329" providerId="ADAL" clId="{45A1DD99-047D-2749-B648-E7E9BC201D4B}" dt="2022-09-20T01:39:42.569" v="143" actId="1035"/>
        <pc:sldMkLst>
          <pc:docMk/>
          <pc:sldMk cId="2233353360" sldId="332"/>
        </pc:sldMkLst>
        <pc:picChg chg="mod">
          <ac:chgData name="Pensado, Osvaldo" userId="6861fef9-2bce-4157-82f4-3cca4169f329" providerId="ADAL" clId="{45A1DD99-047D-2749-B648-E7E9BC201D4B}" dt="2022-09-20T01:39:42.569" v="143" actId="1035"/>
          <ac:picMkLst>
            <pc:docMk/>
            <pc:sldMk cId="2233353360" sldId="332"/>
            <ac:picMk id="6" creationId="{7A85A7F0-2527-3064-A0A8-7C05C49C064D}"/>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ABBEE7E-114D-3448-AF26-FAF0A502C3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6C97C9EE-4C11-9149-B66C-04069E627FD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BB1F2E-5BFF-2C45-BF13-812577A13128}" type="datetimeFigureOut">
              <a:rPr lang="en-US" smtClean="0"/>
              <a:t>8/15/2023</a:t>
            </a:fld>
            <a:endParaRPr lang="en-US"/>
          </a:p>
        </p:txBody>
      </p:sp>
      <p:sp>
        <p:nvSpPr>
          <p:cNvPr id="4" name="Footer Placeholder 3">
            <a:extLst>
              <a:ext uri="{FF2B5EF4-FFF2-40B4-BE49-F238E27FC236}">
                <a16:creationId xmlns:a16="http://schemas.microsoft.com/office/drawing/2014/main" id="{AB285D61-981B-8D47-9264-0E2CB46A96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O. Pensado, SwRI</a:t>
            </a:r>
          </a:p>
        </p:txBody>
      </p:sp>
      <p:sp>
        <p:nvSpPr>
          <p:cNvPr id="5" name="Slide Number Placeholder 4">
            <a:extLst>
              <a:ext uri="{FF2B5EF4-FFF2-40B4-BE49-F238E27FC236}">
                <a16:creationId xmlns:a16="http://schemas.microsoft.com/office/drawing/2014/main" id="{65F30E76-5A2B-AE4F-A547-EF0793B7536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98023B7-6FE7-B74C-84B6-2DFA89F32601}" type="slidenum">
              <a:rPr lang="en-US" smtClean="0"/>
              <a:t>‹#›</a:t>
            </a:fld>
            <a:endParaRPr lang="en-US"/>
          </a:p>
        </p:txBody>
      </p:sp>
    </p:spTree>
    <p:extLst>
      <p:ext uri="{BB962C8B-B14F-4D97-AF65-F5344CB8AC3E}">
        <p14:creationId xmlns:p14="http://schemas.microsoft.com/office/powerpoint/2010/main" val="159278992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A7196A-4174-9E47-9D68-8EC78CFA97C2}" type="datetimeFigureOut">
              <a:rPr lang="en-US" smtClean="0"/>
              <a:t>8/15/2023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O. Pensado, SwRI</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201C48-AA1A-1840-AFC2-E4D8F0C755D3}" type="slidenum">
              <a:rPr lang="en-US" smtClean="0"/>
              <a:t>‹#›</a:t>
            </a:fld>
            <a:endParaRPr lang="en-US"/>
          </a:p>
        </p:txBody>
      </p:sp>
    </p:spTree>
    <p:extLst>
      <p:ext uri="{BB962C8B-B14F-4D97-AF65-F5344CB8AC3E}">
        <p14:creationId xmlns:p14="http://schemas.microsoft.com/office/powerpoint/2010/main" val="416410282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nrc.gov/docs/ML2202/ML22026A461.pdf"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1</a:t>
            </a:fld>
            <a:endParaRPr lang="en-US"/>
          </a:p>
        </p:txBody>
      </p:sp>
    </p:spTree>
    <p:extLst>
      <p:ext uri="{BB962C8B-B14F-4D97-AF65-F5344CB8AC3E}">
        <p14:creationId xmlns:p14="http://schemas.microsoft.com/office/powerpoint/2010/main" val="440507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2</a:t>
            </a:fld>
            <a:endParaRPr lang="en-US"/>
          </a:p>
        </p:txBody>
      </p:sp>
    </p:spTree>
    <p:extLst>
      <p:ext uri="{BB962C8B-B14F-4D97-AF65-F5344CB8AC3E}">
        <p14:creationId xmlns:p14="http://schemas.microsoft.com/office/powerpoint/2010/main" val="766899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MACCS Verification Report</a:t>
            </a:r>
          </a:p>
          <a:p>
            <a:r>
              <a:rPr lang="en-US" dirty="0"/>
              <a:t>ADAMS Accession Number </a:t>
            </a:r>
            <a:r>
              <a:rPr lang="en-US" sz="1200" u="sng" kern="1200" dirty="0">
                <a:solidFill>
                  <a:schemeClr val="tx1"/>
                </a:solidFill>
                <a:effectLst/>
                <a:latin typeface="+mn-lt"/>
                <a:ea typeface="+mn-ea"/>
                <a:cs typeface="+mn-cs"/>
                <a:hlinkClick r:id="rId3"/>
              </a:rPr>
              <a:t>ML22026A461</a:t>
            </a:r>
            <a:endParaRPr lang="en-US" dirty="0"/>
          </a:p>
          <a:p>
            <a:r>
              <a:rPr lang="en-US" dirty="0"/>
              <a:t>https://</a:t>
            </a:r>
            <a:r>
              <a:rPr lang="en-US" dirty="0" err="1"/>
              <a:t>www.nrc.gov</a:t>
            </a:r>
            <a:r>
              <a:rPr lang="en-US" dirty="0"/>
              <a:t>/docs/ML2202/ML22026A461.pdf</a:t>
            </a:r>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3</a:t>
            </a:fld>
            <a:endParaRPr lang="en-US"/>
          </a:p>
        </p:txBody>
      </p:sp>
    </p:spTree>
    <p:extLst>
      <p:ext uri="{BB962C8B-B14F-4D97-AF65-F5344CB8AC3E}">
        <p14:creationId xmlns:p14="http://schemas.microsoft.com/office/powerpoint/2010/main" val="701657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6</a:t>
            </a:fld>
            <a:endParaRPr lang="en-US"/>
          </a:p>
        </p:txBody>
      </p:sp>
    </p:spTree>
    <p:extLst>
      <p:ext uri="{BB962C8B-B14F-4D97-AF65-F5344CB8AC3E}">
        <p14:creationId xmlns:p14="http://schemas.microsoft.com/office/powerpoint/2010/main" val="17840557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non-zero resuspension doses are non-intuitive, but they can be explained.  For example, if the plume and the evacuees travel at the same speed, the plume is always overhead the evacuees.  Why are the doses non-zero? Because the doses are non-zero whenever the back end of the plume enters the sector before the evacuees leave the sector. This occurs in long sectors, even if the evacuees overlap with the leading edge of the plume.</a:t>
            </a:r>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17</a:t>
            </a:fld>
            <a:endParaRPr lang="en-US"/>
          </a:p>
        </p:txBody>
      </p:sp>
    </p:spTree>
    <p:extLst>
      <p:ext uri="{BB962C8B-B14F-4D97-AF65-F5344CB8AC3E}">
        <p14:creationId xmlns:p14="http://schemas.microsoft.com/office/powerpoint/2010/main" val="149841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r>
              <a:rPr lang="en-US"/>
              <a:t>O. Pensado, SwRI</a:t>
            </a:r>
          </a:p>
        </p:txBody>
      </p:sp>
      <p:sp>
        <p:nvSpPr>
          <p:cNvPr id="5" name="Slide Number Placeholder 4"/>
          <p:cNvSpPr>
            <a:spLocks noGrp="1"/>
          </p:cNvSpPr>
          <p:nvPr>
            <p:ph type="sldNum" sz="quarter" idx="5"/>
          </p:nvPr>
        </p:nvSpPr>
        <p:spPr/>
        <p:txBody>
          <a:bodyPr/>
          <a:lstStyle/>
          <a:p>
            <a:fld id="{62201C48-AA1A-1840-AFC2-E4D8F0C755D3}" type="slidenum">
              <a:rPr lang="en-US" smtClean="0"/>
              <a:t>22</a:t>
            </a:fld>
            <a:endParaRPr lang="en-US"/>
          </a:p>
        </p:txBody>
      </p:sp>
    </p:spTree>
    <p:extLst>
      <p:ext uri="{BB962C8B-B14F-4D97-AF65-F5344CB8AC3E}">
        <p14:creationId xmlns:p14="http://schemas.microsoft.com/office/powerpoint/2010/main" val="287049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en-US"/>
              <a:t>Click to edit Master title style</a:t>
            </a:r>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E66DA5-7751-4D3D-B753-58DF3B418763}"/>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p:txBody>
          <a:bodyPr/>
          <a:lstStyle>
            <a:lvl1pPr>
              <a:defRPr cap="none"/>
            </a:lvl1pPr>
          </a:lstStyle>
          <a:p>
            <a:r>
              <a:rPr lang="en-US"/>
              <a:t>O. Pensado, Southwest Research Institute</a:t>
            </a:r>
            <a:endParaRPr lang="en-US" dirty="0"/>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8728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D429-654B-4F0E-94E9-6FEF8EC67E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8D60B2-06F5-4567-BE1F-BBA5270537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16F6F2-8269-4B80-8EE3-81FEE0F9DFA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56BC86E4-3EDE-4EB4-B1A3-A1198AADD17D}"/>
              </a:ext>
            </a:extLst>
          </p:cNvPr>
          <p:cNvSpPr>
            <a:spLocks noGrp="1"/>
          </p:cNvSpPr>
          <p:nvPr>
            <p:ph type="ftr" sz="quarter" idx="11"/>
          </p:nvPr>
        </p:nvSpPr>
        <p:spPr/>
        <p:txBody>
          <a:bodyPr/>
          <a:lstStyle/>
          <a:p>
            <a:r>
              <a:rPr lang="en-US"/>
              <a:t>O. Pensado, Southwest Research Institute</a:t>
            </a:r>
          </a:p>
        </p:txBody>
      </p:sp>
      <p:sp>
        <p:nvSpPr>
          <p:cNvPr id="6" name="Slide Number Placeholder 5">
            <a:extLst>
              <a:ext uri="{FF2B5EF4-FFF2-40B4-BE49-F238E27FC236}">
                <a16:creationId xmlns:a16="http://schemas.microsoft.com/office/drawing/2014/main" id="{F41752B0-ACEC-49EF-8131-FCF35BC5CD35}"/>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1A0462E3-375D-4E76-8886-69E06985D069}"/>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8901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23B094-F480-477B-901C-7181F88C076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052089-A920-4E52-98DC-8A5DC7B0AC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074FE-F1B4-421F-A66E-FA351C8F99E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34D764BA-3AB2-45FD-ABCB-975B3FDDF275}"/>
              </a:ext>
            </a:extLst>
          </p:cNvPr>
          <p:cNvSpPr>
            <a:spLocks noGrp="1"/>
          </p:cNvSpPr>
          <p:nvPr>
            <p:ph type="ftr" sz="quarter" idx="11"/>
          </p:nvPr>
        </p:nvSpPr>
        <p:spPr/>
        <p:txBody>
          <a:bodyPr/>
          <a:lstStyle/>
          <a:p>
            <a:r>
              <a:rPr lang="en-US"/>
              <a:t>O. Pensado, Southwest Research Institute</a:t>
            </a:r>
          </a:p>
        </p:txBody>
      </p:sp>
      <p:sp>
        <p:nvSpPr>
          <p:cNvPr id="6" name="Slide Number Placeholder 5">
            <a:extLst>
              <a:ext uri="{FF2B5EF4-FFF2-40B4-BE49-F238E27FC236}">
                <a16:creationId xmlns:a16="http://schemas.microsoft.com/office/drawing/2014/main" id="{36FB3FEF-8252-49FD-82F2-3E5FABC65F9A}"/>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0AEB5C65-83BB-4EBD-AD22-EDA8489D0F5D}"/>
              </a:ext>
            </a:extLst>
          </p:cNvPr>
          <p:cNvCxnSpPr>
            <a:cxnSpLocks/>
          </p:cNvCxnSpPr>
          <p:nvPr/>
        </p:nvCxnSpPr>
        <p:spPr>
          <a:xfrm flipV="1">
            <a:off x="8313" y="261865"/>
            <a:ext cx="11353802" cy="1"/>
          </a:xfrm>
          <a:prstGeom prst="line">
            <a:avLst/>
          </a:prstGeom>
          <a:ln w="25400" cap="sq">
            <a:gradFill flip="none" rotWithShape="1">
              <a:gsLst>
                <a:gs pos="0">
                  <a:schemeClr val="accent2"/>
                </a:gs>
                <a:gs pos="100000">
                  <a:schemeClr val="accent4"/>
                </a:gs>
              </a:gsLst>
              <a:lin ang="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1209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a:xfrm>
            <a:off x="248479" y="35510"/>
            <a:ext cx="11648658" cy="1032012"/>
          </a:xfrm>
        </p:spPr>
        <p:txBody>
          <a:bodyPr/>
          <a:lstStyle>
            <a:lvl1pPr>
              <a:defRPr>
                <a:latin typeface="Calibri" panose="020F0502020204030204" pitchFamily="34" charset="0"/>
                <a:cs typeface="Calibri" panose="020F050202020403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a:xfrm>
            <a:off x="248479" y="1246909"/>
            <a:ext cx="11648660" cy="4930054"/>
          </a:xfrm>
        </p:spPr>
        <p:txBody>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p:txBody>
          <a:bodyPr/>
          <a:lstStyle>
            <a:lvl1pPr>
              <a:defRPr cap="none"/>
            </a:lvl1pPr>
          </a:lstStyle>
          <a:p>
            <a:r>
              <a:rPr lang="en-US"/>
              <a:t>O. Pensado, Southwest Research Institute</a:t>
            </a:r>
            <a:endParaRPr lang="en-US" dirty="0"/>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5C05CAAB-DBA2-4548-AD5F-01BB97FBB207}"/>
              </a:ext>
            </a:extLst>
          </p:cNvPr>
          <p:cNvCxnSpPr>
            <a:cxnSpLocks/>
          </p:cNvCxnSpPr>
          <p:nvPr/>
        </p:nvCxnSpPr>
        <p:spPr>
          <a:xfrm>
            <a:off x="169237" y="365125"/>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7531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FC2D1-D3FE-4B37-8740-57444421FDBF}"/>
              </a:ext>
            </a:extLst>
          </p:cNvPr>
          <p:cNvSpPr>
            <a:spLocks noGrp="1"/>
          </p:cNvSpPr>
          <p:nvPr>
            <p:ph type="title"/>
          </p:nvPr>
        </p:nvSpPr>
        <p:spPr>
          <a:xfrm>
            <a:off x="831850" y="1709738"/>
            <a:ext cx="10515600" cy="2852737"/>
          </a:xfrm>
        </p:spPr>
        <p:txBody>
          <a:bodyPr anchor="b"/>
          <a:lstStyle>
            <a:lvl1pPr>
              <a:defRPr sz="6000" b="1" i="0" cap="all" baseline="0"/>
            </a:lvl1pPr>
          </a:lstStyle>
          <a:p>
            <a:r>
              <a:rPr lang="en-US"/>
              <a:t>Click to edit Master title style</a:t>
            </a:r>
          </a:p>
        </p:txBody>
      </p:sp>
      <p:sp>
        <p:nvSpPr>
          <p:cNvPr id="3" name="Text Placeholder 2">
            <a:extLst>
              <a:ext uri="{FF2B5EF4-FFF2-40B4-BE49-F238E27FC236}">
                <a16:creationId xmlns:a16="http://schemas.microsoft.com/office/drawing/2014/main" id="{BA5AF550-086C-426E-A374-85DB395701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A58988-AD39-4AE9-8E6A-0907F0BE2673}"/>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D366319-82EE-408E-819F-8F8E6DBA7A59}"/>
              </a:ext>
            </a:extLst>
          </p:cNvPr>
          <p:cNvSpPr>
            <a:spLocks noGrp="1"/>
          </p:cNvSpPr>
          <p:nvPr>
            <p:ph type="ftr" sz="quarter" idx="11"/>
          </p:nvPr>
        </p:nvSpPr>
        <p:spPr/>
        <p:txBody>
          <a:bodyPr/>
          <a:lstStyle/>
          <a:p>
            <a:r>
              <a:rPr lang="en-US"/>
              <a:t>O. Pensado, Southwest Research Institute</a:t>
            </a:r>
          </a:p>
        </p:txBody>
      </p:sp>
      <p:sp>
        <p:nvSpPr>
          <p:cNvPr id="6" name="Slide Number Placeholder 5">
            <a:extLst>
              <a:ext uri="{FF2B5EF4-FFF2-40B4-BE49-F238E27FC236}">
                <a16:creationId xmlns:a16="http://schemas.microsoft.com/office/drawing/2014/main" id="{FF21C8A6-777F-496D-8620-AE52BFC33FC4}"/>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9" name="Straight Connector 8">
            <a:extLst>
              <a:ext uri="{FF2B5EF4-FFF2-40B4-BE49-F238E27FC236}">
                <a16:creationId xmlns:a16="http://schemas.microsoft.com/office/drawing/2014/main" id="{C031F83B-57A8-4533-981C-D1FFAD2B6B6F}"/>
              </a:ext>
            </a:extLst>
          </p:cNvPr>
          <p:cNvCxnSpPr>
            <a:cxnSpLocks/>
          </p:cNvCxnSpPr>
          <p:nvPr/>
        </p:nvCxnSpPr>
        <p:spPr>
          <a:xfrm>
            <a:off x="715890" y="1701425"/>
            <a:ext cx="0" cy="5148262"/>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2546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57166-6921-4546-BA2C-99E464681F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5B9122-6371-4049-B57A-33DED7DA2F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A14555D-0753-4312-A26B-2338813F9B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D8FDCB-69DA-4A8F-8B91-5CFF77897C27}"/>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91AC8C07-E0D3-4464-AE3C-25730D75C8E6}"/>
              </a:ext>
            </a:extLst>
          </p:cNvPr>
          <p:cNvSpPr>
            <a:spLocks noGrp="1"/>
          </p:cNvSpPr>
          <p:nvPr>
            <p:ph type="ftr" sz="quarter" idx="11"/>
          </p:nvPr>
        </p:nvSpPr>
        <p:spPr/>
        <p:txBody>
          <a:bodyPr/>
          <a:lstStyle/>
          <a:p>
            <a:r>
              <a:rPr lang="en-US"/>
              <a:t>O. Pensado, Southwest Research Institute</a:t>
            </a:r>
          </a:p>
        </p:txBody>
      </p:sp>
      <p:sp>
        <p:nvSpPr>
          <p:cNvPr id="7" name="Slide Number Placeholder 6">
            <a:extLst>
              <a:ext uri="{FF2B5EF4-FFF2-40B4-BE49-F238E27FC236}">
                <a16:creationId xmlns:a16="http://schemas.microsoft.com/office/drawing/2014/main" id="{5C2596A6-734E-4AE0-BFB8-3089137BF8E8}"/>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807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6B3EF2-2C04-480F-A570-14E520DD00DE}"/>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1CF5783E-3073-4F4D-8B9C-C5B18DDA5A35}"/>
              </a:ext>
            </a:extLst>
          </p:cNvPr>
          <p:cNvSpPr>
            <a:spLocks noGrp="1"/>
          </p:cNvSpPr>
          <p:nvPr>
            <p:ph type="ftr" sz="quarter" idx="11"/>
          </p:nvPr>
        </p:nvSpPr>
        <p:spPr/>
        <p:txBody>
          <a:bodyPr/>
          <a:lstStyle/>
          <a:p>
            <a:r>
              <a:rPr lang="en-US"/>
              <a:t>O. Pensado, Southwest Research Institute</a:t>
            </a:r>
          </a:p>
        </p:txBody>
      </p:sp>
      <p:sp>
        <p:nvSpPr>
          <p:cNvPr id="9" name="Slide Number Placeholder 8">
            <a:extLst>
              <a:ext uri="{FF2B5EF4-FFF2-40B4-BE49-F238E27FC236}">
                <a16:creationId xmlns:a16="http://schemas.microsoft.com/office/drawing/2014/main" id="{F1A75FE3-6719-4790-AA00-251BC2A6E5A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9224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p:txBody>
          <a:bodyPr/>
          <a:lstStyle/>
          <a:p>
            <a:r>
              <a:rPr lang="en-US"/>
              <a:t>O. Pensado, Southwest Research Institute</a:t>
            </a:r>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6" name="Straight Connector 5">
            <a:extLst>
              <a:ext uri="{FF2B5EF4-FFF2-40B4-BE49-F238E27FC236}">
                <a16:creationId xmlns:a16="http://schemas.microsoft.com/office/drawing/2014/main"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EF0EA352-FCCB-4850-AD4F-ADDBC8F162AD}"/>
              </a:ext>
            </a:extLst>
          </p:cNvPr>
          <p:cNvPicPr>
            <a:picLocks noChangeAspect="1"/>
          </p:cNvPicPr>
          <p:nvPr userDrawn="1"/>
        </p:nvPicPr>
        <p:blipFill>
          <a:blip/>
          <a:stretch>
            <a:fillRect/>
          </a:stretch>
        </p:blipFill>
        <p:spPr>
          <a:xfrm>
            <a:off x="748200" y="6526561"/>
            <a:ext cx="2595504" cy="130483"/>
          </a:xfrm>
          <a:prstGeom prst="rect">
            <a:avLst/>
          </a:prstGeom>
        </p:spPr>
      </p:pic>
    </p:spTree>
    <p:extLst>
      <p:ext uri="{BB962C8B-B14F-4D97-AF65-F5344CB8AC3E}">
        <p14:creationId xmlns:p14="http://schemas.microsoft.com/office/powerpoint/2010/main" val="2687220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F36D6-399B-43E3-84DD-9FC5119ECCE9}"/>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50234AB7-3B85-4028-A500-5A1BDBF45C56}"/>
              </a:ext>
            </a:extLst>
          </p:cNvPr>
          <p:cNvSpPr>
            <a:spLocks noGrp="1"/>
          </p:cNvSpPr>
          <p:nvPr>
            <p:ph type="ftr" sz="quarter" idx="11"/>
          </p:nvPr>
        </p:nvSpPr>
        <p:spPr/>
        <p:txBody>
          <a:bodyPr/>
          <a:lstStyle/>
          <a:p>
            <a:r>
              <a:rPr lang="en-US"/>
              <a:t>O. Pensado, Southwest Research Institute</a:t>
            </a:r>
          </a:p>
        </p:txBody>
      </p:sp>
      <p:sp>
        <p:nvSpPr>
          <p:cNvPr id="4" name="Slide Number Placeholder 3">
            <a:extLst>
              <a:ext uri="{FF2B5EF4-FFF2-40B4-BE49-F238E27FC236}">
                <a16:creationId xmlns:a16="http://schemas.microsoft.com/office/drawing/2014/main" id="{AC1F40F0-9909-442F-BBA4-409D061ED027}"/>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5" name="Straight Connector 4">
            <a:extLst>
              <a:ext uri="{FF2B5EF4-FFF2-40B4-BE49-F238E27FC236}">
                <a16:creationId xmlns:a16="http://schemas.microsoft.com/office/drawing/2014/main"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670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0F214-646F-4D81-AD12-65628EC987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F71768-C3FA-49EF-99EF-06E6C3B28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2DA6F24-ED6C-4D12-A9D6-EE37FBD686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E6AACE-FAFB-4934-8E3C-AB5B216353D8}"/>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181533EA-D0F8-4C79-8721-F190DE2D2DC0}"/>
              </a:ext>
            </a:extLst>
          </p:cNvPr>
          <p:cNvSpPr>
            <a:spLocks noGrp="1"/>
          </p:cNvSpPr>
          <p:nvPr>
            <p:ph type="ftr" sz="quarter" idx="11"/>
          </p:nvPr>
        </p:nvSpPr>
        <p:spPr/>
        <p:txBody>
          <a:bodyPr/>
          <a:lstStyle/>
          <a:p>
            <a:r>
              <a:rPr lang="en-US"/>
              <a:t>O. Pensado, Southwest Research Institute</a:t>
            </a:r>
          </a:p>
        </p:txBody>
      </p:sp>
      <p:sp>
        <p:nvSpPr>
          <p:cNvPr id="7" name="Slide Number Placeholder 6">
            <a:extLst>
              <a:ext uri="{FF2B5EF4-FFF2-40B4-BE49-F238E27FC236}">
                <a16:creationId xmlns:a16="http://schemas.microsoft.com/office/drawing/2014/main" id="{A059BAC9-F101-4394-BBA4-3D21A3497126}"/>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9995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CB71F-B6C2-4866-BC97-304F78816E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5ED73B-8413-478D-80D7-B78B69763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1BDF226-1B94-4D2D-98B3-7B932FB17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0C4E9A-CA29-4CCD-ACFA-B29F80FBA163}"/>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71A5B7BE-3F1B-4FF3-B1D7-6E39B99D07BD}"/>
              </a:ext>
            </a:extLst>
          </p:cNvPr>
          <p:cNvSpPr>
            <a:spLocks noGrp="1"/>
          </p:cNvSpPr>
          <p:nvPr>
            <p:ph type="ftr" sz="quarter" idx="11"/>
          </p:nvPr>
        </p:nvSpPr>
        <p:spPr/>
        <p:txBody>
          <a:bodyPr/>
          <a:lstStyle/>
          <a:p>
            <a:r>
              <a:rPr lang="en-US"/>
              <a:t>O. Pensado, Southwest Research Institute</a:t>
            </a:r>
          </a:p>
        </p:txBody>
      </p:sp>
      <p:sp>
        <p:nvSpPr>
          <p:cNvPr id="7" name="Slide Number Placeholder 6">
            <a:extLst>
              <a:ext uri="{FF2B5EF4-FFF2-40B4-BE49-F238E27FC236}">
                <a16:creationId xmlns:a16="http://schemas.microsoft.com/office/drawing/2014/main" id="{142F18F1-E27E-470E-AE13-4755DEE63A32}"/>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570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136525"/>
            <a:ext cx="10515600" cy="958629"/>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095154"/>
            <a:ext cx="10515600" cy="50818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endParaRPr lang="en-US" dirty="0"/>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lang="en-US" sz="1400" smtClean="0"/>
            </a:lvl1pPr>
          </a:lstStyle>
          <a:p>
            <a:r>
              <a:rPr lang="en-US"/>
              <a:t>O. Pensado, Southwest Research Institute</a:t>
            </a:r>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a:t>
            </a:fld>
            <a:endParaRPr lang="en-US"/>
          </a:p>
        </p:txBody>
      </p:sp>
    </p:spTree>
    <p:extLst>
      <p:ext uri="{BB962C8B-B14F-4D97-AF65-F5344CB8AC3E}">
        <p14:creationId xmlns:p14="http://schemas.microsoft.com/office/powerpoint/2010/main" val="422239347"/>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89" r:id="rId7"/>
    <p:sldLayoutId id="2147483690" r:id="rId8"/>
    <p:sldLayoutId id="2147483691" r:id="rId9"/>
    <p:sldLayoutId id="2147483692" r:id="rId10"/>
    <p:sldLayoutId id="2147483699" r:id="rId11"/>
  </p:sldLayoutIdLst>
  <p:hf hdr="0" dt="0"/>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s://pixabay.com/de/wolke-wetter-regnerisch-blau-296440/" TargetMode="Externa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hyperlink" Target="https://svgsilh.com/673ab7/image/25582.html" TargetMode="External"/><Relationship Id="rId5" Type="http://schemas.openxmlformats.org/officeDocument/2006/relationships/image" Target="../media/image7.sv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hyperlink" Target="https://pixabay.com/de/wolke-wetter-regnerisch-blau-296440/" TargetMode="Externa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hyperlink" Target="https://svgsilh.com/673ab7/image/25582.html" TargetMode="External"/><Relationship Id="rId5" Type="http://schemas.openxmlformats.org/officeDocument/2006/relationships/image" Target="../media/image7.sv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hyperlink" Target="https://www.freepngimg.com/png/94129-alarm-area-timer-clock-free-hq-image" TargetMode="Externa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hyperlink" Target="https://www.freepngimg.com/png/94129-alarm-area-timer-clock-free-hq-image" TargetMode="Externa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28.png"/><Relationship Id="rId7" Type="http://schemas.openxmlformats.org/officeDocument/2006/relationships/image" Target="../media/image32.sv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svg"/><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160.png"/><Relationship Id="rId5" Type="http://schemas.openxmlformats.org/officeDocument/2006/relationships/image" Target="../media/image150.png"/><Relationship Id="rId4" Type="http://schemas.openxmlformats.org/officeDocument/2006/relationships/image" Target="../media/image140.png"/></Relationships>
</file>

<file path=ppt/slides/_rels/slide3.xml.rels><?xml version="1.0" encoding="UTF-8" standalone="yes"?>
<Relationships xmlns="http://schemas.openxmlformats.org/package/2006/relationships"><Relationship Id="rId3" Type="http://schemas.openxmlformats.org/officeDocument/2006/relationships/hyperlink" Target="https://www.nrc.gov/docs/ML2202/ML22026A461.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hyperlink" Target="https://svgsilh.com/673ab7/image/25582.html"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openclipart.org/detail/14633/stickman-09" TargetMode="External"/><Relationship Id="rId3" Type="http://schemas.openxmlformats.org/officeDocument/2006/relationships/image" Target="../media/image7.svg"/><Relationship Id="rId7"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hyperlink" Target="https://pixabay.com/de/wolke-wetter-regnerisch-blau-296440/" TargetMode="External"/><Relationship Id="rId11" Type="http://schemas.openxmlformats.org/officeDocument/2006/relationships/hyperlink" Target="https://creativecommons.org/licenses/by-nc/3.0/" TargetMode="External"/><Relationship Id="rId5" Type="http://schemas.openxmlformats.org/officeDocument/2006/relationships/image" Target="../media/image8.png"/><Relationship Id="rId10" Type="http://schemas.openxmlformats.org/officeDocument/2006/relationships/hyperlink" Target="https://www.freepngimg.com/png/94129-alarm-area-timer-clock-free-hq-image" TargetMode="External"/><Relationship Id="rId4" Type="http://schemas.openxmlformats.org/officeDocument/2006/relationships/hyperlink" Target="https://svgsilh.com/673ab7/image/25582.html" TargetMode="External"/><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hyperlink" Target="https://svgsilh.com/673ab7/image/25582.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hyperlink" Target="https://pixabay.com/de/wolke-wetter-regnerisch-blau-29644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hyperlink" Target="https://pixabay.com/de/wolke-wetter-regnerisch-blau-296440/" TargetMode="External"/><Relationship Id="rId5" Type="http://schemas.openxmlformats.org/officeDocument/2006/relationships/image" Target="../media/image8.png"/><Relationship Id="rId4" Type="http://schemas.openxmlformats.org/officeDocument/2006/relationships/hyperlink" Target="https://svgsilh.com/673ab7/image/25582.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pixabay.com/de/wolke-wetter-regnerisch-blau-296440/" TargetMode="Externa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hyperlink" Target="https://svgsilh.com/673ab7/image/25582.html" TargetMode="External"/><Relationship Id="rId5" Type="http://schemas.openxmlformats.org/officeDocument/2006/relationships/image" Target="../media/image7.sv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hyperlink" Target="https://pixabay.com/de/wolke-wetter-regnerisch-blau-296440/" TargetMode="Externa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hyperlink" Target="https://svgsilh.com/673ab7/image/25582.html" TargetMode="External"/><Relationship Id="rId5" Type="http://schemas.openxmlformats.org/officeDocument/2006/relationships/image" Target="../media/image7.sv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8A4A87FA-6EC9-4F3B-993D-E2176D6E809B}"/>
              </a:ext>
            </a:extLst>
          </p:cNvPr>
          <p:cNvPicPr>
            <a:picLocks noChangeAspect="1"/>
          </p:cNvPicPr>
          <p:nvPr/>
        </p:nvPicPr>
        <p:blipFill rotWithShape="1">
          <a:blip r:embed="rId3"/>
          <a:srcRect t="29397" b="14353"/>
          <a:stretch/>
        </p:blipFill>
        <p:spPr>
          <a:xfrm>
            <a:off x="-194842" y="10"/>
            <a:ext cx="12191980" cy="6857990"/>
          </a:xfrm>
          <a:prstGeom prst="rect">
            <a:avLst/>
          </a:prstGeom>
        </p:spPr>
      </p:pic>
      <p:sp>
        <p:nvSpPr>
          <p:cNvPr id="11" name="Rectangle 10">
            <a:extLst>
              <a:ext uri="{FF2B5EF4-FFF2-40B4-BE49-F238E27FC236}">
                <a16:creationId xmlns:a16="http://schemas.microsoft.com/office/drawing/2014/main" id="{A44CD100-6267-4E62-AA64-2182A3A6A1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alpha val="30000"/>
                </a:schemeClr>
              </a:gs>
              <a:gs pos="33000">
                <a:schemeClr val="bg1">
                  <a:alpha val="20000"/>
                </a:schemeClr>
              </a:gs>
              <a:gs pos="0">
                <a:schemeClr val="bg1">
                  <a:alpha val="0"/>
                </a:schemeClr>
              </a:gs>
              <a:gs pos="100000">
                <a:schemeClr val="bg1">
                  <a:alpha val="3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44ECE6C-F56A-274B-8860-A242FEC9C15E}"/>
              </a:ext>
            </a:extLst>
          </p:cNvPr>
          <p:cNvSpPr>
            <a:spLocks noGrp="1"/>
          </p:cNvSpPr>
          <p:nvPr>
            <p:ph type="ctrTitle"/>
          </p:nvPr>
        </p:nvSpPr>
        <p:spPr>
          <a:xfrm>
            <a:off x="477981" y="1122363"/>
            <a:ext cx="11051410" cy="2051912"/>
          </a:xfrm>
        </p:spPr>
        <p:txBody>
          <a:bodyPr anchor="b">
            <a:normAutofit/>
          </a:bodyPr>
          <a:lstStyle/>
          <a:p>
            <a:pPr algn="ctr"/>
            <a:r>
              <a:rPr lang="en-US" sz="3800" cap="none" dirty="0"/>
              <a:t>Independent Verification of MACCS</a:t>
            </a:r>
            <a:br>
              <a:rPr lang="en-US" sz="3800" cap="none" dirty="0"/>
            </a:br>
            <a:r>
              <a:rPr lang="en-US" sz="3800" cap="none" dirty="0"/>
              <a:t>Algorithms for Evacuation</a:t>
            </a:r>
          </a:p>
        </p:txBody>
      </p:sp>
      <p:sp>
        <p:nvSpPr>
          <p:cNvPr id="3" name="Subtitle 2">
            <a:extLst>
              <a:ext uri="{FF2B5EF4-FFF2-40B4-BE49-F238E27FC236}">
                <a16:creationId xmlns:a16="http://schemas.microsoft.com/office/drawing/2014/main" id="{90D16124-A808-A742-83DB-E450800DAE65}"/>
              </a:ext>
            </a:extLst>
          </p:cNvPr>
          <p:cNvSpPr>
            <a:spLocks noGrp="1"/>
          </p:cNvSpPr>
          <p:nvPr>
            <p:ph type="subTitle" idx="1"/>
          </p:nvPr>
        </p:nvSpPr>
        <p:spPr>
          <a:xfrm>
            <a:off x="477981" y="3429000"/>
            <a:ext cx="10455063" cy="2495761"/>
          </a:xfrm>
        </p:spPr>
        <p:txBody>
          <a:bodyPr>
            <a:normAutofit fontScale="70000" lnSpcReduction="20000"/>
          </a:bodyPr>
          <a:lstStyle/>
          <a:p>
            <a:pPr algn="ctr"/>
            <a:r>
              <a:rPr lang="en-US" sz="4000" dirty="0"/>
              <a:t>Osvaldo Pensado </a:t>
            </a:r>
          </a:p>
          <a:p>
            <a:pPr algn="ctr"/>
            <a:r>
              <a:rPr lang="en-US" sz="2500" dirty="0"/>
              <a:t>opensado@swri.org</a:t>
            </a:r>
          </a:p>
          <a:p>
            <a:pPr algn="ctr"/>
            <a:r>
              <a:rPr lang="en-US" sz="2500" dirty="0"/>
              <a:t>Center for Nuclear Waste Regulatory Analyses (CNWRA</a:t>
            </a:r>
            <a:r>
              <a:rPr lang="en-US" sz="2800" dirty="0"/>
              <a:t>®</a:t>
            </a:r>
            <a:r>
              <a:rPr lang="en-US" sz="2500" dirty="0"/>
              <a:t>) </a:t>
            </a:r>
          </a:p>
          <a:p>
            <a:pPr algn="ctr"/>
            <a:r>
              <a:rPr lang="en-US" sz="2500" dirty="0"/>
              <a:t>Southwest Research Institute® (</a:t>
            </a:r>
            <a:r>
              <a:rPr lang="en-US" sz="2500" dirty="0" err="1"/>
              <a:t>SwRI</a:t>
            </a:r>
            <a:r>
              <a:rPr lang="en-US" sz="2500" dirty="0"/>
              <a:t>®)</a:t>
            </a:r>
          </a:p>
          <a:p>
            <a:pPr algn="ctr"/>
            <a:endParaRPr lang="en-US" sz="3200" dirty="0"/>
          </a:p>
          <a:p>
            <a:pPr algn="ctr"/>
            <a:r>
              <a:rPr lang="en-US" sz="4000" dirty="0"/>
              <a:t>Keith Compton, Salman Haq, AJ Nosek</a:t>
            </a:r>
          </a:p>
          <a:p>
            <a:pPr algn="ctr"/>
            <a:r>
              <a:rPr lang="en-US" sz="2500" dirty="0"/>
              <a:t>US Nuclear Regulatory Commission (NRC)</a:t>
            </a:r>
          </a:p>
        </p:txBody>
      </p:sp>
      <p:pic>
        <p:nvPicPr>
          <p:cNvPr id="7" name="Picture 6">
            <a:extLst>
              <a:ext uri="{FF2B5EF4-FFF2-40B4-BE49-F238E27FC236}">
                <a16:creationId xmlns:a16="http://schemas.microsoft.com/office/drawing/2014/main" id="{373EF033-B10C-4941-919E-9DE863780A07}"/>
              </a:ext>
            </a:extLst>
          </p:cNvPr>
          <p:cNvPicPr>
            <a:picLocks noChangeAspect="1"/>
          </p:cNvPicPr>
          <p:nvPr/>
        </p:nvPicPr>
        <p:blipFill>
          <a:blip r:embed="rId4"/>
          <a:stretch>
            <a:fillRect/>
          </a:stretch>
        </p:blipFill>
        <p:spPr>
          <a:xfrm>
            <a:off x="293506" y="6356350"/>
            <a:ext cx="4068944" cy="204557"/>
          </a:xfrm>
          <a:prstGeom prst="rect">
            <a:avLst/>
          </a:prstGeom>
        </p:spPr>
      </p:pic>
      <p:pic>
        <p:nvPicPr>
          <p:cNvPr id="10" name="Picture 9" descr="A picture containing drawing&#10;&#10;Description automatically generated">
            <a:extLst>
              <a:ext uri="{FF2B5EF4-FFF2-40B4-BE49-F238E27FC236}">
                <a16:creationId xmlns:a16="http://schemas.microsoft.com/office/drawing/2014/main" id="{EFECF698-462F-48A6-9A21-94E1BA19FD8C}"/>
              </a:ext>
            </a:extLst>
          </p:cNvPr>
          <p:cNvPicPr>
            <a:picLocks noChangeAspect="1"/>
          </p:cNvPicPr>
          <p:nvPr/>
        </p:nvPicPr>
        <p:blipFill>
          <a:blip r:embed="rId5"/>
          <a:stretch>
            <a:fillRect/>
          </a:stretch>
        </p:blipFill>
        <p:spPr>
          <a:xfrm>
            <a:off x="9417272" y="272700"/>
            <a:ext cx="2579866" cy="1148462"/>
          </a:xfrm>
          <a:prstGeom prst="rect">
            <a:avLst/>
          </a:prstGeom>
        </p:spPr>
      </p:pic>
      <p:pic>
        <p:nvPicPr>
          <p:cNvPr id="12" name="Picture 11">
            <a:extLst>
              <a:ext uri="{FF2B5EF4-FFF2-40B4-BE49-F238E27FC236}">
                <a16:creationId xmlns:a16="http://schemas.microsoft.com/office/drawing/2014/main" id="{ACB5650D-CFFF-4677-A91E-500150AAA87D}"/>
              </a:ext>
            </a:extLst>
          </p:cNvPr>
          <p:cNvPicPr>
            <a:picLocks noChangeAspect="1"/>
          </p:cNvPicPr>
          <p:nvPr/>
        </p:nvPicPr>
        <p:blipFill>
          <a:blip r:embed="rId6"/>
          <a:stretch>
            <a:fillRect/>
          </a:stretch>
        </p:blipFill>
        <p:spPr>
          <a:xfrm>
            <a:off x="98665" y="303900"/>
            <a:ext cx="3258146" cy="1288865"/>
          </a:xfrm>
          <a:prstGeom prst="rect">
            <a:avLst/>
          </a:prstGeom>
        </p:spPr>
      </p:pic>
    </p:spTree>
    <p:extLst>
      <p:ext uri="{BB962C8B-B14F-4D97-AF65-F5344CB8AC3E}">
        <p14:creationId xmlns:p14="http://schemas.microsoft.com/office/powerpoint/2010/main" val="85276974"/>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E863C-809C-A149-4A1B-D209AABA3AAA}"/>
              </a:ext>
            </a:extLst>
          </p:cNvPr>
          <p:cNvSpPr>
            <a:spLocks noGrp="1"/>
          </p:cNvSpPr>
          <p:nvPr>
            <p:ph type="title"/>
          </p:nvPr>
        </p:nvSpPr>
        <p:spPr/>
        <p:txBody>
          <a:bodyPr>
            <a:normAutofit/>
          </a:bodyPr>
          <a:lstStyle/>
          <a:p>
            <a:r>
              <a:rPr lang="en-US" dirty="0" err="1"/>
              <a:t>Groundshine</a:t>
            </a:r>
            <a:r>
              <a:rPr lang="en-US" dirty="0"/>
              <a:t> model: linear ground buildup</a:t>
            </a:r>
          </a:p>
        </p:txBody>
      </p:sp>
      <p:sp>
        <p:nvSpPr>
          <p:cNvPr id="3" name="Content Placeholder 2">
            <a:extLst>
              <a:ext uri="{FF2B5EF4-FFF2-40B4-BE49-F238E27FC236}">
                <a16:creationId xmlns:a16="http://schemas.microsoft.com/office/drawing/2014/main" id="{6594CE9C-D311-A684-6970-F71E7DC67D14}"/>
              </a:ext>
            </a:extLst>
          </p:cNvPr>
          <p:cNvSpPr>
            <a:spLocks noGrp="1"/>
          </p:cNvSpPr>
          <p:nvPr>
            <p:ph idx="1"/>
          </p:nvPr>
        </p:nvSpPr>
        <p:spPr>
          <a:xfrm>
            <a:off x="163976" y="1246909"/>
            <a:ext cx="11864838" cy="1963211"/>
          </a:xfrm>
        </p:spPr>
        <p:txBody>
          <a:bodyPr>
            <a:normAutofit/>
          </a:bodyPr>
          <a:lstStyle/>
          <a:p>
            <a:r>
              <a:rPr lang="en-US" dirty="0"/>
              <a:t>The ground concentration is assumed proportional to the fraction of the plume past the start of sector </a:t>
            </a:r>
            <a:r>
              <a:rPr lang="en-US" i="1" dirty="0">
                <a:latin typeface="Cambria" panose="02040503050406030204" pitchFamily="18" charset="0"/>
                <a:ea typeface="Cambria" panose="02040503050406030204" pitchFamily="18" charset="0"/>
              </a:rPr>
              <a:t>j</a:t>
            </a:r>
            <a:r>
              <a:rPr lang="en-US" dirty="0"/>
              <a:t>: </a:t>
            </a:r>
            <a:r>
              <a:rPr lang="en-US" i="1" dirty="0">
                <a:latin typeface="Cambria" panose="02040503050406030204" pitchFamily="18" charset="0"/>
                <a:ea typeface="Cambria" panose="02040503050406030204" pitchFamily="18" charset="0"/>
              </a:rPr>
              <a:t>F = L</a:t>
            </a:r>
            <a:r>
              <a:rPr lang="en-US" i="1" baseline="-25000" dirty="0">
                <a:latin typeface="Cambria" panose="02040503050406030204" pitchFamily="18" charset="0"/>
                <a:ea typeface="Cambria" panose="02040503050406030204" pitchFamily="18" charset="0"/>
              </a:rPr>
              <a:t>out</a:t>
            </a:r>
            <a:r>
              <a:rPr lang="en-US" dirty="0">
                <a:latin typeface="Cambria" panose="02040503050406030204" pitchFamily="18" charset="0"/>
                <a:ea typeface="Cambria" panose="02040503050406030204" pitchFamily="18" charset="0"/>
              </a:rPr>
              <a:t>/</a:t>
            </a:r>
            <a:r>
              <a:rPr lang="en-US" i="1" dirty="0" err="1">
                <a:latin typeface="Cambria" panose="02040503050406030204" pitchFamily="18" charset="0"/>
                <a:ea typeface="Cambria" panose="02040503050406030204" pitchFamily="18" charset="0"/>
              </a:rPr>
              <a:t>L</a:t>
            </a:r>
            <a:r>
              <a:rPr lang="en-US" i="1" baseline="-25000" dirty="0" err="1">
                <a:latin typeface="Cambria" panose="02040503050406030204" pitchFamily="18" charset="0"/>
                <a:ea typeface="Cambria" panose="02040503050406030204" pitchFamily="18" charset="0"/>
              </a:rPr>
              <a:t>plume</a:t>
            </a:r>
            <a:endParaRPr lang="en-US" baseline="-25000" dirty="0">
              <a:ea typeface="Calibri" panose="020F0502020204030204" pitchFamily="34" charset="0"/>
            </a:endParaRPr>
          </a:p>
          <a:p>
            <a:r>
              <a:rPr lang="en-US" dirty="0" err="1">
                <a:ea typeface="Calibri" panose="020F0502020204030204" pitchFamily="34" charset="0"/>
              </a:rPr>
              <a:t>Groundshine</a:t>
            </a:r>
            <a:r>
              <a:rPr lang="en-US" dirty="0">
                <a:ea typeface="Calibri" panose="020F0502020204030204" pitchFamily="34" charset="0"/>
              </a:rPr>
              <a:t> dose factors: exposure time and concentration buildup factor</a:t>
            </a:r>
          </a:p>
        </p:txBody>
      </p:sp>
      <p:sp>
        <p:nvSpPr>
          <p:cNvPr id="4" name="Footer Placeholder 3">
            <a:extLst>
              <a:ext uri="{FF2B5EF4-FFF2-40B4-BE49-F238E27FC236}">
                <a16:creationId xmlns:a16="http://schemas.microsoft.com/office/drawing/2014/main" id="{81D456DE-25A4-9D9A-5820-FC500FB81C27}"/>
              </a:ext>
            </a:extLst>
          </p:cNvPr>
          <p:cNvSpPr>
            <a:spLocks noGrp="1"/>
          </p:cNvSpPr>
          <p:nvPr>
            <p:ph type="ftr" sz="quarter" idx="11"/>
          </p:nvPr>
        </p:nvSpPr>
        <p:spPr/>
        <p:txBody>
          <a:bodyPr/>
          <a:lstStyle/>
          <a:p>
            <a:r>
              <a:rPr lang="en-US"/>
              <a:t>O. Pensado, Southwest Research Institute</a:t>
            </a:r>
            <a:endParaRPr lang="en-US" dirty="0"/>
          </a:p>
        </p:txBody>
      </p:sp>
      <p:sp>
        <p:nvSpPr>
          <p:cNvPr id="5" name="Slide Number Placeholder 4">
            <a:extLst>
              <a:ext uri="{FF2B5EF4-FFF2-40B4-BE49-F238E27FC236}">
                <a16:creationId xmlns:a16="http://schemas.microsoft.com/office/drawing/2014/main" id="{2D009A58-D21B-C3D6-33E0-DEA4A2AB4095}"/>
              </a:ext>
            </a:extLst>
          </p:cNvPr>
          <p:cNvSpPr>
            <a:spLocks noGrp="1"/>
          </p:cNvSpPr>
          <p:nvPr>
            <p:ph type="sldNum" sz="quarter" idx="12"/>
          </p:nvPr>
        </p:nvSpPr>
        <p:spPr/>
        <p:txBody>
          <a:bodyPr/>
          <a:lstStyle/>
          <a:p>
            <a:fld id="{27CE633F-9882-4A5C-83A2-1109D0C73261}" type="slidenum">
              <a:rPr lang="en-US" smtClean="0"/>
              <a:t>10</a:t>
            </a:fld>
            <a:endParaRPr lang="en-US"/>
          </a:p>
        </p:txBody>
      </p:sp>
      <p:sp>
        <p:nvSpPr>
          <p:cNvPr id="7" name="Rectangle 6">
            <a:extLst>
              <a:ext uri="{FF2B5EF4-FFF2-40B4-BE49-F238E27FC236}">
                <a16:creationId xmlns:a16="http://schemas.microsoft.com/office/drawing/2014/main" id="{4DEE6A06-827D-D522-71F0-45813AB0D288}"/>
              </a:ext>
            </a:extLst>
          </p:cNvPr>
          <p:cNvSpPr/>
          <p:nvPr/>
        </p:nvSpPr>
        <p:spPr>
          <a:xfrm>
            <a:off x="2545906" y="5441255"/>
            <a:ext cx="4599793" cy="482101"/>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p>
        </p:txBody>
      </p:sp>
      <p:sp>
        <p:nvSpPr>
          <p:cNvPr id="8" name="Rectangle 7">
            <a:extLst>
              <a:ext uri="{FF2B5EF4-FFF2-40B4-BE49-F238E27FC236}">
                <a16:creationId xmlns:a16="http://schemas.microsoft.com/office/drawing/2014/main" id="{12869034-32E4-CA7B-772A-A86696E031A1}"/>
              </a:ext>
            </a:extLst>
          </p:cNvPr>
          <p:cNvSpPr/>
          <p:nvPr/>
        </p:nvSpPr>
        <p:spPr>
          <a:xfrm>
            <a:off x="7199294" y="5441890"/>
            <a:ext cx="4697843" cy="482101"/>
          </a:xfrm>
          <a:prstGeom prst="rect">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+ 1 </a:t>
            </a:r>
          </a:p>
        </p:txBody>
      </p:sp>
      <p:sp>
        <p:nvSpPr>
          <p:cNvPr id="9" name="Rectangle 8">
            <a:extLst>
              <a:ext uri="{FF2B5EF4-FFF2-40B4-BE49-F238E27FC236}">
                <a16:creationId xmlns:a16="http://schemas.microsoft.com/office/drawing/2014/main" id="{EB63A500-24E7-5689-A1C4-58E4D17E67AA}"/>
              </a:ext>
            </a:extLst>
          </p:cNvPr>
          <p:cNvSpPr/>
          <p:nvPr/>
        </p:nvSpPr>
        <p:spPr>
          <a:xfrm>
            <a:off x="264746" y="5441891"/>
            <a:ext cx="2227565" cy="48146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t> 1</a:t>
            </a:r>
          </a:p>
        </p:txBody>
      </p:sp>
      <p:pic>
        <p:nvPicPr>
          <p:cNvPr id="11" name="Content Placeholder 6" descr="Icon&#10;&#10;Description automatically generated">
            <a:extLst>
              <a:ext uri="{FF2B5EF4-FFF2-40B4-BE49-F238E27FC236}">
                <a16:creationId xmlns:a16="http://schemas.microsoft.com/office/drawing/2014/main" id="{9E6FE47D-0EA1-D5EE-642F-BC8E0E9D26DB}"/>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1053083" y="3041366"/>
            <a:ext cx="3243014" cy="1705961"/>
          </a:xfrm>
          <a:prstGeom prst="rect">
            <a:avLst/>
          </a:prstGeom>
        </p:spPr>
      </p:pic>
      <p:pic>
        <p:nvPicPr>
          <p:cNvPr id="6" name="Content Placeholder 6">
            <a:extLst>
              <a:ext uri="{FF2B5EF4-FFF2-40B4-BE49-F238E27FC236}">
                <a16:creationId xmlns:a16="http://schemas.microsoft.com/office/drawing/2014/main" id="{6B88E517-D3AF-945C-4C7B-F58843B77989}"/>
              </a:ext>
            </a:extLst>
          </p:cNvPr>
          <p:cNvPicPr>
            <a:picLocks noChangeAspect="1"/>
          </p:cNvPicPr>
          <p:nvPr/>
        </p:nvPicPr>
        <p:blipFill>
          <a:blip r:embed="rId4">
            <a:extLst>
              <a:ext uri="{96DAC541-7B7A-43D3-8B79-37D633B846F1}">
                <asvg:svgBlip xmlns:asvg="http://schemas.microsoft.com/office/drawing/2016/SVG/main" r:embed="rId5"/>
              </a:ext>
              <a:ext uri="{837473B0-CC2E-450A-ABE3-18F120FF3D39}">
                <a1611:picAttrSrcUrl xmlns:a1611="http://schemas.microsoft.com/office/drawing/2016/11/main" r:id="rId6"/>
              </a:ext>
            </a:extLst>
          </a:blip>
          <a:stretch>
            <a:fillRect/>
          </a:stretch>
        </p:blipFill>
        <p:spPr>
          <a:xfrm>
            <a:off x="6153478" y="4200023"/>
            <a:ext cx="1132874" cy="1276446"/>
          </a:xfrm>
          <a:prstGeom prst="rect">
            <a:avLst/>
          </a:prstGeom>
        </p:spPr>
      </p:pic>
      <p:cxnSp>
        <p:nvCxnSpPr>
          <p:cNvPr id="10" name="Straight Connector 9">
            <a:extLst>
              <a:ext uri="{FF2B5EF4-FFF2-40B4-BE49-F238E27FC236}">
                <a16:creationId xmlns:a16="http://schemas.microsoft.com/office/drawing/2014/main" id="{27C8361D-9EF0-33D0-F199-63172FCA4D1B}"/>
              </a:ext>
            </a:extLst>
          </p:cNvPr>
          <p:cNvCxnSpPr>
            <a:cxnSpLocks/>
          </p:cNvCxnSpPr>
          <p:nvPr/>
        </p:nvCxnSpPr>
        <p:spPr>
          <a:xfrm flipH="1" flipV="1">
            <a:off x="2469538" y="2991016"/>
            <a:ext cx="53595" cy="2391378"/>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74B7A6E5-17FA-2240-D105-60E85DBCBA45}"/>
              </a:ext>
            </a:extLst>
          </p:cNvPr>
          <p:cNvCxnSpPr>
            <a:cxnSpLocks/>
          </p:cNvCxnSpPr>
          <p:nvPr/>
        </p:nvCxnSpPr>
        <p:spPr>
          <a:xfrm>
            <a:off x="2469538" y="3588465"/>
            <a:ext cx="1826559" cy="0"/>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1D5C3E3C-CFE8-08D5-AAC8-875520F41290}"/>
              </a:ext>
            </a:extLst>
          </p:cNvPr>
          <p:cNvSpPr txBox="1"/>
          <p:nvPr/>
        </p:nvSpPr>
        <p:spPr>
          <a:xfrm>
            <a:off x="3509481" y="3126800"/>
            <a:ext cx="630301" cy="461665"/>
          </a:xfrm>
          <a:prstGeom prst="rect">
            <a:avLst/>
          </a:prstGeom>
          <a:noFill/>
        </p:spPr>
        <p:txBody>
          <a:bodyPr wrap="none" rtlCol="0">
            <a:spAutoFit/>
          </a:bodyPr>
          <a:lstStyle/>
          <a:p>
            <a:r>
              <a:rPr lang="en-US" sz="2400" i="1" dirty="0">
                <a:latin typeface="Cambria" panose="02040503050406030204" pitchFamily="18" charset="0"/>
                <a:ea typeface="Cambria" panose="02040503050406030204" pitchFamily="18" charset="0"/>
              </a:rPr>
              <a:t>L</a:t>
            </a:r>
            <a:r>
              <a:rPr lang="en-US" sz="2400" i="1" baseline="-25000" dirty="0">
                <a:latin typeface="Cambria" panose="02040503050406030204" pitchFamily="18" charset="0"/>
                <a:ea typeface="Cambria" panose="02040503050406030204" pitchFamily="18" charset="0"/>
              </a:rPr>
              <a:t>out</a:t>
            </a:r>
          </a:p>
        </p:txBody>
      </p:sp>
      <p:cxnSp>
        <p:nvCxnSpPr>
          <p:cNvPr id="19" name="Straight Arrow Connector 18">
            <a:extLst>
              <a:ext uri="{FF2B5EF4-FFF2-40B4-BE49-F238E27FC236}">
                <a16:creationId xmlns:a16="http://schemas.microsoft.com/office/drawing/2014/main" id="{8BE505A8-5339-E1C7-C3F1-9C3897CE4091}"/>
              </a:ext>
            </a:extLst>
          </p:cNvPr>
          <p:cNvCxnSpPr>
            <a:cxnSpLocks/>
          </p:cNvCxnSpPr>
          <p:nvPr/>
        </p:nvCxnSpPr>
        <p:spPr>
          <a:xfrm>
            <a:off x="1079880" y="2875376"/>
            <a:ext cx="3216217" cy="0"/>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E23C17F-4CE3-D830-10A7-B239E4B405B0}"/>
              </a:ext>
            </a:extLst>
          </p:cNvPr>
          <p:cNvSpPr txBox="1"/>
          <p:nvPr/>
        </p:nvSpPr>
        <p:spPr>
          <a:xfrm>
            <a:off x="1275498" y="2579701"/>
            <a:ext cx="873316" cy="461665"/>
          </a:xfrm>
          <a:prstGeom prst="rect">
            <a:avLst/>
          </a:prstGeom>
          <a:solidFill>
            <a:schemeClr val="bg1"/>
          </a:solidFill>
        </p:spPr>
        <p:txBody>
          <a:bodyPr wrap="none" rtlCol="0">
            <a:spAutoFit/>
          </a:bodyPr>
          <a:lstStyle/>
          <a:p>
            <a:r>
              <a:rPr lang="en-US" sz="2400" i="1" dirty="0" err="1">
                <a:latin typeface="Cambria" panose="02040503050406030204" pitchFamily="18" charset="0"/>
                <a:ea typeface="Cambria" panose="02040503050406030204" pitchFamily="18" charset="0"/>
              </a:rPr>
              <a:t>L</a:t>
            </a:r>
            <a:r>
              <a:rPr lang="en-US" sz="2400" i="1" baseline="-25000" dirty="0" err="1">
                <a:latin typeface="Cambria" panose="02040503050406030204" pitchFamily="18" charset="0"/>
                <a:ea typeface="Cambria" panose="02040503050406030204" pitchFamily="18" charset="0"/>
              </a:rPr>
              <a:t>plume</a:t>
            </a:r>
            <a:endParaRPr lang="en-US" sz="2400" i="1" baseline="-25000" dirty="0">
              <a:latin typeface="Cambria" panose="02040503050406030204" pitchFamily="18" charset="0"/>
              <a:ea typeface="Cambria" panose="02040503050406030204" pitchFamily="18" charset="0"/>
            </a:endParaRPr>
          </a:p>
        </p:txBody>
      </p:sp>
      <p:cxnSp>
        <p:nvCxnSpPr>
          <p:cNvPr id="13" name="Straight Connector 12">
            <a:extLst>
              <a:ext uri="{FF2B5EF4-FFF2-40B4-BE49-F238E27FC236}">
                <a16:creationId xmlns:a16="http://schemas.microsoft.com/office/drawing/2014/main" id="{06E847DC-A979-1B35-9D16-1E31B44D87E3}"/>
              </a:ext>
            </a:extLst>
          </p:cNvPr>
          <p:cNvCxnSpPr>
            <a:cxnSpLocks/>
          </p:cNvCxnSpPr>
          <p:nvPr/>
        </p:nvCxnSpPr>
        <p:spPr>
          <a:xfrm flipH="1" flipV="1">
            <a:off x="4296097" y="2921169"/>
            <a:ext cx="53595" cy="2391378"/>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D7BBB82-C06F-63EE-EB56-15874D7035D4}"/>
              </a:ext>
            </a:extLst>
          </p:cNvPr>
          <p:cNvCxnSpPr>
            <a:cxnSpLocks/>
          </p:cNvCxnSpPr>
          <p:nvPr/>
        </p:nvCxnSpPr>
        <p:spPr>
          <a:xfrm flipH="1" flipV="1">
            <a:off x="1007656" y="3012231"/>
            <a:ext cx="53595" cy="2391378"/>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8572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E863C-809C-A149-4A1B-D209AABA3AAA}"/>
              </a:ext>
            </a:extLst>
          </p:cNvPr>
          <p:cNvSpPr>
            <a:spLocks noGrp="1"/>
          </p:cNvSpPr>
          <p:nvPr>
            <p:ph type="title"/>
          </p:nvPr>
        </p:nvSpPr>
        <p:spPr>
          <a:xfrm>
            <a:off x="154546" y="35510"/>
            <a:ext cx="12037453" cy="1032012"/>
          </a:xfrm>
        </p:spPr>
        <p:txBody>
          <a:bodyPr>
            <a:normAutofit fontScale="90000"/>
          </a:bodyPr>
          <a:lstStyle/>
          <a:p>
            <a:r>
              <a:rPr lang="en-US" dirty="0"/>
              <a:t>Doses are aggregated and assigned to the start sector</a:t>
            </a:r>
          </a:p>
        </p:txBody>
      </p:sp>
      <p:sp>
        <p:nvSpPr>
          <p:cNvPr id="3" name="Content Placeholder 2">
            <a:extLst>
              <a:ext uri="{FF2B5EF4-FFF2-40B4-BE49-F238E27FC236}">
                <a16:creationId xmlns:a16="http://schemas.microsoft.com/office/drawing/2014/main" id="{6594CE9C-D311-A684-6970-F71E7DC67D14}"/>
              </a:ext>
            </a:extLst>
          </p:cNvPr>
          <p:cNvSpPr>
            <a:spLocks noGrp="1"/>
          </p:cNvSpPr>
          <p:nvPr>
            <p:ph idx="1"/>
          </p:nvPr>
        </p:nvSpPr>
        <p:spPr>
          <a:xfrm>
            <a:off x="296516" y="1067522"/>
            <a:ext cx="11321688" cy="3002201"/>
          </a:xfrm>
        </p:spPr>
        <p:txBody>
          <a:bodyPr>
            <a:normAutofit/>
          </a:bodyPr>
          <a:lstStyle/>
          <a:p>
            <a:r>
              <a:rPr lang="en-US" dirty="0"/>
              <a:t>Evacuees starting evacuation in sector </a:t>
            </a:r>
            <a:r>
              <a:rPr lang="en-US" dirty="0">
                <a:effectLst/>
                <a:latin typeface="Cambria Math" panose="02040503050406030204" pitchFamily="18" charset="0"/>
                <a:ea typeface="Calibri" panose="020F0502020204030204" pitchFamily="34" charset="0"/>
                <a:cs typeface="Cambria Math" panose="02040503050406030204" pitchFamily="18" charset="0"/>
              </a:rPr>
              <a:t>𝑖 </a:t>
            </a:r>
            <a:r>
              <a:rPr lang="en-US" dirty="0"/>
              <a:t>experience different doses as they travel in the sectors </a:t>
            </a:r>
            <a:r>
              <a:rPr lang="en-US" i="1" dirty="0">
                <a:latin typeface="Cambria" panose="02040503050406030204" pitchFamily="18" charset="0"/>
                <a:ea typeface="Cambria" panose="02040503050406030204" pitchFamily="18" charset="0"/>
              </a:rPr>
              <a:t>j</a:t>
            </a:r>
            <a:r>
              <a:rPr lang="en-US" dirty="0"/>
              <a:t>  </a:t>
            </a:r>
          </a:p>
          <a:p>
            <a:r>
              <a:rPr lang="en-US" dirty="0"/>
              <a:t>The </a:t>
            </a:r>
            <a:r>
              <a:rPr lang="en-US" i="1" dirty="0">
                <a:latin typeface="Cambria" panose="02040503050406030204" pitchFamily="18" charset="0"/>
                <a:ea typeface="Cambria" panose="02040503050406030204" pitchFamily="18" charset="0"/>
              </a:rPr>
              <a:t>j</a:t>
            </a:r>
            <a:r>
              <a:rPr lang="en-US" dirty="0"/>
              <a:t>-doses are aggregated and assigned to the starting sector </a:t>
            </a:r>
            <a:r>
              <a:rPr lang="en-US" dirty="0">
                <a:effectLst/>
                <a:latin typeface="Cambria Math" panose="02040503050406030204" pitchFamily="18" charset="0"/>
                <a:ea typeface="Calibri" panose="020F0502020204030204" pitchFamily="34" charset="0"/>
                <a:cs typeface="Cambria Math" panose="02040503050406030204" pitchFamily="18" charset="0"/>
              </a:rPr>
              <a:t>𝑖</a:t>
            </a:r>
            <a:r>
              <a:rPr lang="en-US" dirty="0"/>
              <a:t>  </a:t>
            </a:r>
          </a:p>
          <a:p>
            <a:r>
              <a:rPr lang="en-US" dirty="0"/>
              <a:t>This reporting approach facilitates comparison of evacuation and </a:t>
            </a:r>
            <a:br>
              <a:rPr lang="en-US" dirty="0"/>
            </a:br>
            <a:r>
              <a:rPr lang="en-US" dirty="0"/>
              <a:t>no-evacuation scenarios, including population doses</a:t>
            </a:r>
          </a:p>
        </p:txBody>
      </p:sp>
      <p:sp>
        <p:nvSpPr>
          <p:cNvPr id="4" name="Footer Placeholder 3">
            <a:extLst>
              <a:ext uri="{FF2B5EF4-FFF2-40B4-BE49-F238E27FC236}">
                <a16:creationId xmlns:a16="http://schemas.microsoft.com/office/drawing/2014/main" id="{81D456DE-25A4-9D9A-5820-FC500FB81C27}"/>
              </a:ext>
            </a:extLst>
          </p:cNvPr>
          <p:cNvSpPr>
            <a:spLocks noGrp="1"/>
          </p:cNvSpPr>
          <p:nvPr>
            <p:ph type="ftr" sz="quarter" idx="11"/>
          </p:nvPr>
        </p:nvSpPr>
        <p:spPr/>
        <p:txBody>
          <a:bodyPr/>
          <a:lstStyle/>
          <a:p>
            <a:r>
              <a:rPr lang="en-US"/>
              <a:t>O. Pensado, Southwest Research Institute</a:t>
            </a:r>
            <a:endParaRPr lang="en-US" dirty="0"/>
          </a:p>
        </p:txBody>
      </p:sp>
      <p:sp>
        <p:nvSpPr>
          <p:cNvPr id="5" name="Slide Number Placeholder 4">
            <a:extLst>
              <a:ext uri="{FF2B5EF4-FFF2-40B4-BE49-F238E27FC236}">
                <a16:creationId xmlns:a16="http://schemas.microsoft.com/office/drawing/2014/main" id="{2D009A58-D21B-C3D6-33E0-DEA4A2AB4095}"/>
              </a:ext>
            </a:extLst>
          </p:cNvPr>
          <p:cNvSpPr>
            <a:spLocks noGrp="1"/>
          </p:cNvSpPr>
          <p:nvPr>
            <p:ph type="sldNum" sz="quarter" idx="12"/>
          </p:nvPr>
        </p:nvSpPr>
        <p:spPr/>
        <p:txBody>
          <a:bodyPr/>
          <a:lstStyle/>
          <a:p>
            <a:fld id="{27CE633F-9882-4A5C-83A2-1109D0C73261}" type="slidenum">
              <a:rPr lang="en-US" smtClean="0"/>
              <a:t>11</a:t>
            </a:fld>
            <a:endParaRPr lang="en-US"/>
          </a:p>
        </p:txBody>
      </p:sp>
      <p:sp>
        <p:nvSpPr>
          <p:cNvPr id="7" name="Rectangle 6">
            <a:extLst>
              <a:ext uri="{FF2B5EF4-FFF2-40B4-BE49-F238E27FC236}">
                <a16:creationId xmlns:a16="http://schemas.microsoft.com/office/drawing/2014/main" id="{4DEE6A06-827D-D522-71F0-45813AB0D288}"/>
              </a:ext>
            </a:extLst>
          </p:cNvPr>
          <p:cNvSpPr/>
          <p:nvPr/>
        </p:nvSpPr>
        <p:spPr>
          <a:xfrm>
            <a:off x="2860156" y="5441255"/>
            <a:ext cx="4285543" cy="482101"/>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p>
        </p:txBody>
      </p:sp>
      <p:sp>
        <p:nvSpPr>
          <p:cNvPr id="8" name="Rectangle 7">
            <a:extLst>
              <a:ext uri="{FF2B5EF4-FFF2-40B4-BE49-F238E27FC236}">
                <a16:creationId xmlns:a16="http://schemas.microsoft.com/office/drawing/2014/main" id="{12869034-32E4-CA7B-772A-A86696E031A1}"/>
              </a:ext>
            </a:extLst>
          </p:cNvPr>
          <p:cNvSpPr/>
          <p:nvPr/>
        </p:nvSpPr>
        <p:spPr>
          <a:xfrm>
            <a:off x="7199294" y="5441890"/>
            <a:ext cx="4697843" cy="482101"/>
          </a:xfrm>
          <a:prstGeom prst="rect">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+ 1 </a:t>
            </a:r>
          </a:p>
        </p:txBody>
      </p:sp>
      <p:sp>
        <p:nvSpPr>
          <p:cNvPr id="9" name="Rectangle 8">
            <a:extLst>
              <a:ext uri="{FF2B5EF4-FFF2-40B4-BE49-F238E27FC236}">
                <a16:creationId xmlns:a16="http://schemas.microsoft.com/office/drawing/2014/main" id="{EB63A500-24E7-5689-A1C4-58E4D17E67AA}"/>
              </a:ext>
            </a:extLst>
          </p:cNvPr>
          <p:cNvSpPr/>
          <p:nvPr/>
        </p:nvSpPr>
        <p:spPr>
          <a:xfrm>
            <a:off x="264746" y="5441891"/>
            <a:ext cx="2540349" cy="48146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dirty="0">
                <a:effectLst/>
                <a:latin typeface="Cambria Math" panose="02040503050406030204" pitchFamily="18" charset="0"/>
                <a:ea typeface="Calibri" panose="020F0502020204030204" pitchFamily="34" charset="0"/>
                <a:cs typeface="Cambria Math" panose="02040503050406030204" pitchFamily="18" charset="0"/>
              </a:rPr>
              <a:t>𝑖</a:t>
            </a:r>
            <a:r>
              <a:rPr lang="en-US" dirty="0"/>
              <a:t> </a:t>
            </a:r>
          </a:p>
        </p:txBody>
      </p:sp>
      <p:pic>
        <p:nvPicPr>
          <p:cNvPr id="11" name="Content Placeholder 6" descr="Icon&#10;&#10;Description automatically generated">
            <a:extLst>
              <a:ext uri="{FF2B5EF4-FFF2-40B4-BE49-F238E27FC236}">
                <a16:creationId xmlns:a16="http://schemas.microsoft.com/office/drawing/2014/main" id="{9E6FE47D-0EA1-D5EE-642F-BC8E0E9D26DB}"/>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5524192" y="3253194"/>
            <a:ext cx="3243014" cy="1705961"/>
          </a:xfrm>
          <a:prstGeom prst="rect">
            <a:avLst/>
          </a:prstGeom>
        </p:spPr>
      </p:pic>
      <p:pic>
        <p:nvPicPr>
          <p:cNvPr id="6" name="Content Placeholder 6">
            <a:extLst>
              <a:ext uri="{FF2B5EF4-FFF2-40B4-BE49-F238E27FC236}">
                <a16:creationId xmlns:a16="http://schemas.microsoft.com/office/drawing/2014/main" id="{6B88E517-D3AF-945C-4C7B-F58843B77989}"/>
              </a:ext>
            </a:extLst>
          </p:cNvPr>
          <p:cNvPicPr>
            <a:picLocks noChangeAspect="1"/>
          </p:cNvPicPr>
          <p:nvPr/>
        </p:nvPicPr>
        <p:blipFill>
          <a:blip r:embed="rId4">
            <a:extLst>
              <a:ext uri="{96DAC541-7B7A-43D3-8B79-37D633B846F1}">
                <asvg:svgBlip xmlns:asvg="http://schemas.microsoft.com/office/drawing/2016/SVG/main" r:embed="rId5"/>
              </a:ext>
              <a:ext uri="{837473B0-CC2E-450A-ABE3-18F120FF3D39}">
                <a1611:picAttrSrcUrl xmlns:a1611="http://schemas.microsoft.com/office/drawing/2016/11/main" r:id="rId6"/>
              </a:ext>
            </a:extLst>
          </a:blip>
          <a:stretch>
            <a:fillRect/>
          </a:stretch>
        </p:blipFill>
        <p:spPr>
          <a:xfrm>
            <a:off x="6185635" y="4165445"/>
            <a:ext cx="1132874" cy="1276446"/>
          </a:xfrm>
          <a:prstGeom prst="rect">
            <a:avLst/>
          </a:prstGeom>
        </p:spPr>
      </p:pic>
      <p:sp>
        <p:nvSpPr>
          <p:cNvPr id="12" name="TextBox 11">
            <a:extLst>
              <a:ext uri="{FF2B5EF4-FFF2-40B4-BE49-F238E27FC236}">
                <a16:creationId xmlns:a16="http://schemas.microsoft.com/office/drawing/2014/main" id="{DE1CD078-95F3-4E2C-23A2-CDFCC0388906}"/>
              </a:ext>
            </a:extLst>
          </p:cNvPr>
          <p:cNvSpPr txBox="1"/>
          <p:nvPr/>
        </p:nvSpPr>
        <p:spPr>
          <a:xfrm>
            <a:off x="294862" y="4520929"/>
            <a:ext cx="2998865" cy="923330"/>
          </a:xfrm>
          <a:prstGeom prst="rect">
            <a:avLst/>
          </a:prstGeom>
          <a:noFill/>
        </p:spPr>
        <p:txBody>
          <a:bodyPr wrap="square" rtlCol="0">
            <a:spAutoFit/>
          </a:bodyPr>
          <a:lstStyle/>
          <a:p>
            <a:r>
              <a:rPr lang="en-US" dirty="0"/>
              <a:t>The cumulative evacuation dose is assigned to the starting sector </a:t>
            </a:r>
            <a:r>
              <a:rPr lang="en-US" dirty="0">
                <a:effectLst/>
                <a:latin typeface="Cambria Math" panose="02040503050406030204" pitchFamily="18" charset="0"/>
                <a:ea typeface="Calibri" panose="020F0502020204030204" pitchFamily="34" charset="0"/>
                <a:cs typeface="Cambria Math" panose="02040503050406030204" pitchFamily="18" charset="0"/>
              </a:rPr>
              <a:t>𝑖</a:t>
            </a:r>
            <a:r>
              <a:rPr lang="en-US" dirty="0"/>
              <a:t>  </a:t>
            </a:r>
          </a:p>
        </p:txBody>
      </p:sp>
    </p:spTree>
    <p:extLst>
      <p:ext uri="{BB962C8B-B14F-4D97-AF65-F5344CB8AC3E}">
        <p14:creationId xmlns:p14="http://schemas.microsoft.com/office/powerpoint/2010/main" val="12935938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570730A-4D05-72FF-0712-4574512D90B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387" y="719122"/>
            <a:ext cx="5916869" cy="3260825"/>
          </a:xfrm>
          <a:prstGeom prst="rect">
            <a:avLst/>
          </a:prstGeom>
          <a:noFill/>
        </p:spPr>
      </p:pic>
      <p:sp>
        <p:nvSpPr>
          <p:cNvPr id="2" name="Title 1">
            <a:extLst>
              <a:ext uri="{FF2B5EF4-FFF2-40B4-BE49-F238E27FC236}">
                <a16:creationId xmlns:a16="http://schemas.microsoft.com/office/drawing/2014/main" id="{01C7ACCD-C0BD-03EC-2299-2EDE32249073}"/>
              </a:ext>
            </a:extLst>
          </p:cNvPr>
          <p:cNvSpPr>
            <a:spLocks noGrp="1"/>
          </p:cNvSpPr>
          <p:nvPr>
            <p:ph type="title"/>
          </p:nvPr>
        </p:nvSpPr>
        <p:spPr/>
        <p:txBody>
          <a:bodyPr>
            <a:normAutofit/>
          </a:bodyPr>
          <a:lstStyle/>
          <a:p>
            <a:r>
              <a:rPr lang="en-US" dirty="0"/>
              <a:t>Evacuation start on plume arrival, long-plume case</a:t>
            </a:r>
          </a:p>
        </p:txBody>
      </p:sp>
      <p:sp>
        <p:nvSpPr>
          <p:cNvPr id="3" name="Content Placeholder 2">
            <a:extLst>
              <a:ext uri="{FF2B5EF4-FFF2-40B4-BE49-F238E27FC236}">
                <a16:creationId xmlns:a16="http://schemas.microsoft.com/office/drawing/2014/main" id="{E7377668-8048-36E9-F11D-311DA2917A83}"/>
              </a:ext>
            </a:extLst>
          </p:cNvPr>
          <p:cNvSpPr>
            <a:spLocks noGrp="1"/>
          </p:cNvSpPr>
          <p:nvPr>
            <p:ph idx="1"/>
          </p:nvPr>
        </p:nvSpPr>
        <p:spPr>
          <a:xfrm>
            <a:off x="6277541" y="1119624"/>
            <a:ext cx="5765071" cy="5314456"/>
          </a:xfrm>
        </p:spPr>
        <p:txBody>
          <a:bodyPr>
            <a:normAutofit/>
          </a:bodyPr>
          <a:lstStyle/>
          <a:p>
            <a:r>
              <a:rPr lang="en-US" dirty="0"/>
              <a:t>Evacuation at a sector initiates when the plume arrives</a:t>
            </a:r>
          </a:p>
          <a:p>
            <a:r>
              <a:rPr lang="en-US" dirty="0"/>
              <a:t>Windspeed = 2 m/s = plume speed</a:t>
            </a:r>
          </a:p>
          <a:p>
            <a:r>
              <a:rPr lang="en-US" dirty="0"/>
              <a:t>Plume duration = 1 day</a:t>
            </a:r>
          </a:p>
          <a:p>
            <a:r>
              <a:rPr lang="en-US" dirty="0"/>
              <a:t>Reasonable agreement between benchmarks (solid) and MACCS outputs (symbols) </a:t>
            </a:r>
          </a:p>
          <a:p>
            <a:r>
              <a:rPr lang="en-US" dirty="0"/>
              <a:t>Differences in the plots suggest that MACCS treats inhalation and </a:t>
            </a:r>
            <a:r>
              <a:rPr lang="en-US" dirty="0" err="1"/>
              <a:t>cloudshine</a:t>
            </a:r>
            <a:r>
              <a:rPr lang="en-US" dirty="0"/>
              <a:t> differently, although they should be mathematically identical</a:t>
            </a:r>
          </a:p>
        </p:txBody>
      </p:sp>
      <p:sp>
        <p:nvSpPr>
          <p:cNvPr id="4" name="Slide Number Placeholder 3">
            <a:extLst>
              <a:ext uri="{FF2B5EF4-FFF2-40B4-BE49-F238E27FC236}">
                <a16:creationId xmlns:a16="http://schemas.microsoft.com/office/drawing/2014/main" id="{B7473044-7655-CB8E-42A5-32124E7BAFFF}"/>
              </a:ext>
            </a:extLst>
          </p:cNvPr>
          <p:cNvSpPr>
            <a:spLocks noGrp="1"/>
          </p:cNvSpPr>
          <p:nvPr>
            <p:ph type="sldNum" sz="quarter" idx="12"/>
          </p:nvPr>
        </p:nvSpPr>
        <p:spPr/>
        <p:txBody>
          <a:bodyPr/>
          <a:lstStyle/>
          <a:p>
            <a:fld id="{27CE633F-9882-4A5C-83A2-1109D0C73261}" type="slidenum">
              <a:rPr lang="en-US" smtClean="0"/>
              <a:t>12</a:t>
            </a:fld>
            <a:endParaRPr lang="en-US"/>
          </a:p>
        </p:txBody>
      </p:sp>
      <p:sp>
        <p:nvSpPr>
          <p:cNvPr id="7" name="TextBox 6">
            <a:extLst>
              <a:ext uri="{FF2B5EF4-FFF2-40B4-BE49-F238E27FC236}">
                <a16:creationId xmlns:a16="http://schemas.microsoft.com/office/drawing/2014/main" id="{9FD295AE-5F91-AD5E-FE74-A453FBE82FFC}"/>
              </a:ext>
            </a:extLst>
          </p:cNvPr>
          <p:cNvSpPr txBox="1"/>
          <p:nvPr/>
        </p:nvSpPr>
        <p:spPr>
          <a:xfrm>
            <a:off x="5002998" y="832868"/>
            <a:ext cx="1274542" cy="523220"/>
          </a:xfrm>
          <a:prstGeom prst="rect">
            <a:avLst/>
          </a:prstGeom>
          <a:noFill/>
        </p:spPr>
        <p:txBody>
          <a:bodyPr wrap="square" rtlCol="0">
            <a:spAutoFit/>
          </a:bodyPr>
          <a:lstStyle/>
          <a:p>
            <a:r>
              <a:rPr lang="en-US" sz="1400" dirty="0"/>
              <a:t>Evacuation speed (m/s)</a:t>
            </a:r>
          </a:p>
        </p:txBody>
      </p:sp>
      <p:sp>
        <p:nvSpPr>
          <p:cNvPr id="9" name="TextBox 8">
            <a:extLst>
              <a:ext uri="{FF2B5EF4-FFF2-40B4-BE49-F238E27FC236}">
                <a16:creationId xmlns:a16="http://schemas.microsoft.com/office/drawing/2014/main" id="{AB6B3E3F-3C23-2ACB-5B2C-38912FB8D29B}"/>
              </a:ext>
            </a:extLst>
          </p:cNvPr>
          <p:cNvSpPr txBox="1"/>
          <p:nvPr/>
        </p:nvSpPr>
        <p:spPr>
          <a:xfrm>
            <a:off x="2091582" y="1011639"/>
            <a:ext cx="1856556" cy="307777"/>
          </a:xfrm>
          <a:prstGeom prst="rect">
            <a:avLst/>
          </a:prstGeom>
          <a:noFill/>
        </p:spPr>
        <p:txBody>
          <a:bodyPr wrap="square" rtlCol="0">
            <a:spAutoFit/>
          </a:bodyPr>
          <a:lstStyle/>
          <a:p>
            <a:r>
              <a:rPr lang="en-US" sz="1400" dirty="0"/>
              <a:t>Windspeed = 2 m/s</a:t>
            </a:r>
          </a:p>
        </p:txBody>
      </p:sp>
      <p:cxnSp>
        <p:nvCxnSpPr>
          <p:cNvPr id="17" name="Straight Arrow Connector 16">
            <a:extLst>
              <a:ext uri="{FF2B5EF4-FFF2-40B4-BE49-F238E27FC236}">
                <a16:creationId xmlns:a16="http://schemas.microsoft.com/office/drawing/2014/main" id="{C680852A-BE29-0A74-5FE8-759F56A528E4}"/>
              </a:ext>
            </a:extLst>
          </p:cNvPr>
          <p:cNvCxnSpPr/>
          <p:nvPr/>
        </p:nvCxnSpPr>
        <p:spPr>
          <a:xfrm flipH="1">
            <a:off x="3530163" y="1934880"/>
            <a:ext cx="136651" cy="37879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23096F21-0366-1FA6-74B6-6372AC45520A}"/>
              </a:ext>
            </a:extLst>
          </p:cNvPr>
          <p:cNvSpPr txBox="1"/>
          <p:nvPr/>
        </p:nvSpPr>
        <p:spPr>
          <a:xfrm>
            <a:off x="3107821" y="1596998"/>
            <a:ext cx="1465159" cy="461665"/>
          </a:xfrm>
          <a:prstGeom prst="rect">
            <a:avLst/>
          </a:prstGeom>
          <a:noFill/>
        </p:spPr>
        <p:txBody>
          <a:bodyPr wrap="square" rtlCol="0">
            <a:spAutoFit/>
          </a:bodyPr>
          <a:lstStyle/>
          <a:p>
            <a:r>
              <a:rPr lang="en-US" sz="1200" dirty="0">
                <a:solidFill>
                  <a:srgbClr val="814DFF"/>
                </a:solidFill>
              </a:rPr>
              <a:t>End of evacuation zone</a:t>
            </a:r>
          </a:p>
        </p:txBody>
      </p:sp>
      <p:sp>
        <p:nvSpPr>
          <p:cNvPr id="21" name="Footer Placeholder 20">
            <a:extLst>
              <a:ext uri="{FF2B5EF4-FFF2-40B4-BE49-F238E27FC236}">
                <a16:creationId xmlns:a16="http://schemas.microsoft.com/office/drawing/2014/main" id="{F7E32470-19B9-EE4E-B913-3874C26D5052}"/>
              </a:ext>
            </a:extLst>
          </p:cNvPr>
          <p:cNvSpPr>
            <a:spLocks noGrp="1"/>
          </p:cNvSpPr>
          <p:nvPr>
            <p:ph type="ftr" sz="quarter" idx="11"/>
          </p:nvPr>
        </p:nvSpPr>
        <p:spPr/>
        <p:txBody>
          <a:bodyPr/>
          <a:lstStyle/>
          <a:p>
            <a:r>
              <a:rPr lang="en-US"/>
              <a:t>O. Pensado, Southwest Research Institute</a:t>
            </a:r>
            <a:endParaRPr lang="en-US" dirty="0"/>
          </a:p>
        </p:txBody>
      </p:sp>
      <p:sp>
        <p:nvSpPr>
          <p:cNvPr id="24" name="Rectangle 23">
            <a:extLst>
              <a:ext uri="{FF2B5EF4-FFF2-40B4-BE49-F238E27FC236}">
                <a16:creationId xmlns:a16="http://schemas.microsoft.com/office/drawing/2014/main" id="{4D8D9F57-6B06-2B97-DA30-4B032F94419E}"/>
              </a:ext>
            </a:extLst>
          </p:cNvPr>
          <p:cNvSpPr/>
          <p:nvPr/>
        </p:nvSpPr>
        <p:spPr>
          <a:xfrm>
            <a:off x="4301544" y="6130344"/>
            <a:ext cx="3851856" cy="72765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E502CDF1-E066-7E0B-2FD3-81AD58081DB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220" y="3521199"/>
            <a:ext cx="6072526" cy="3294119"/>
          </a:xfrm>
          <a:prstGeom prst="rect">
            <a:avLst/>
          </a:prstGeom>
          <a:noFill/>
        </p:spPr>
      </p:pic>
      <p:sp>
        <p:nvSpPr>
          <p:cNvPr id="25" name="TextBox 24">
            <a:extLst>
              <a:ext uri="{FF2B5EF4-FFF2-40B4-BE49-F238E27FC236}">
                <a16:creationId xmlns:a16="http://schemas.microsoft.com/office/drawing/2014/main" id="{F0280D6B-D739-ED0B-D5FE-09BA5740492D}"/>
              </a:ext>
            </a:extLst>
          </p:cNvPr>
          <p:cNvSpPr txBox="1"/>
          <p:nvPr/>
        </p:nvSpPr>
        <p:spPr>
          <a:xfrm>
            <a:off x="5002998" y="3623742"/>
            <a:ext cx="1274542" cy="523220"/>
          </a:xfrm>
          <a:prstGeom prst="rect">
            <a:avLst/>
          </a:prstGeom>
          <a:noFill/>
        </p:spPr>
        <p:txBody>
          <a:bodyPr wrap="square" rtlCol="0">
            <a:spAutoFit/>
          </a:bodyPr>
          <a:lstStyle/>
          <a:p>
            <a:r>
              <a:rPr lang="en-US" sz="1400" dirty="0"/>
              <a:t>Evacuation speed (m/s)</a:t>
            </a:r>
          </a:p>
        </p:txBody>
      </p:sp>
      <p:sp>
        <p:nvSpPr>
          <p:cNvPr id="26" name="TextBox 25">
            <a:extLst>
              <a:ext uri="{FF2B5EF4-FFF2-40B4-BE49-F238E27FC236}">
                <a16:creationId xmlns:a16="http://schemas.microsoft.com/office/drawing/2014/main" id="{6F110DF0-BFEA-9ABF-24EA-0D766467C78F}"/>
              </a:ext>
            </a:extLst>
          </p:cNvPr>
          <p:cNvSpPr txBox="1"/>
          <p:nvPr/>
        </p:nvSpPr>
        <p:spPr>
          <a:xfrm>
            <a:off x="3058359" y="4285418"/>
            <a:ext cx="1465159" cy="461665"/>
          </a:xfrm>
          <a:prstGeom prst="rect">
            <a:avLst/>
          </a:prstGeom>
          <a:noFill/>
        </p:spPr>
        <p:txBody>
          <a:bodyPr wrap="square" rtlCol="0">
            <a:spAutoFit/>
          </a:bodyPr>
          <a:lstStyle/>
          <a:p>
            <a:r>
              <a:rPr lang="en-US" sz="1200" dirty="0">
                <a:solidFill>
                  <a:srgbClr val="814DFF"/>
                </a:solidFill>
              </a:rPr>
              <a:t>End of evacuation zone</a:t>
            </a:r>
          </a:p>
        </p:txBody>
      </p:sp>
      <p:cxnSp>
        <p:nvCxnSpPr>
          <p:cNvPr id="27" name="Straight Arrow Connector 26">
            <a:extLst>
              <a:ext uri="{FF2B5EF4-FFF2-40B4-BE49-F238E27FC236}">
                <a16:creationId xmlns:a16="http://schemas.microsoft.com/office/drawing/2014/main" id="{278F9947-21A2-4013-FEE4-563C54622D80}"/>
              </a:ext>
            </a:extLst>
          </p:cNvPr>
          <p:cNvCxnSpPr/>
          <p:nvPr/>
        </p:nvCxnSpPr>
        <p:spPr>
          <a:xfrm flipH="1">
            <a:off x="3506754" y="4589366"/>
            <a:ext cx="136651" cy="37879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45628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216DB-720C-C5CB-5A0F-30CA531F72C6}"/>
              </a:ext>
            </a:extLst>
          </p:cNvPr>
          <p:cNvSpPr>
            <a:spLocks noGrp="1"/>
          </p:cNvSpPr>
          <p:nvPr>
            <p:ph type="title"/>
          </p:nvPr>
        </p:nvSpPr>
        <p:spPr/>
        <p:txBody>
          <a:bodyPr/>
          <a:lstStyle/>
          <a:p>
            <a:r>
              <a:rPr lang="en-US" dirty="0"/>
              <a:t>Evacuation start on plume arrival, long-plume case</a:t>
            </a:r>
          </a:p>
        </p:txBody>
      </p:sp>
      <p:sp>
        <p:nvSpPr>
          <p:cNvPr id="3" name="Content Placeholder 2">
            <a:extLst>
              <a:ext uri="{FF2B5EF4-FFF2-40B4-BE49-F238E27FC236}">
                <a16:creationId xmlns:a16="http://schemas.microsoft.com/office/drawing/2014/main" id="{8B42018D-567C-75A6-A531-BE8E3C3D193C}"/>
              </a:ext>
            </a:extLst>
          </p:cNvPr>
          <p:cNvSpPr>
            <a:spLocks noGrp="1"/>
          </p:cNvSpPr>
          <p:nvPr>
            <p:ph idx="1"/>
          </p:nvPr>
        </p:nvSpPr>
        <p:spPr>
          <a:xfrm>
            <a:off x="6096000" y="1041766"/>
            <a:ext cx="5899228" cy="5460642"/>
          </a:xfrm>
        </p:spPr>
        <p:txBody>
          <a:bodyPr>
            <a:normAutofit/>
          </a:bodyPr>
          <a:lstStyle/>
          <a:p>
            <a:r>
              <a:rPr lang="en-US" dirty="0"/>
              <a:t>An update in MACCS Version 4.2 caused an increase in the skin deposition dose by a factor of ~ 2</a:t>
            </a:r>
          </a:p>
          <a:p>
            <a:r>
              <a:rPr lang="en-US" dirty="0"/>
              <a:t>However, the factor 2 is missing in evacuation cases with evacuation speed = 0.1, 1, 2, 3, 10 m/s</a:t>
            </a:r>
          </a:p>
          <a:p>
            <a:pPr lvl="1"/>
            <a:r>
              <a:rPr lang="en-US" dirty="0"/>
              <a:t>The MACCS Version 4.1 and 4.2 results are identical for these evacuation speeds</a:t>
            </a:r>
          </a:p>
          <a:p>
            <a:pPr lvl="1"/>
            <a:r>
              <a:rPr lang="en-US" dirty="0"/>
              <a:t>Investigating issue with MACCS developers</a:t>
            </a:r>
          </a:p>
        </p:txBody>
      </p:sp>
      <p:sp>
        <p:nvSpPr>
          <p:cNvPr id="4" name="Footer Placeholder 3">
            <a:extLst>
              <a:ext uri="{FF2B5EF4-FFF2-40B4-BE49-F238E27FC236}">
                <a16:creationId xmlns:a16="http://schemas.microsoft.com/office/drawing/2014/main" id="{E9EF128F-6355-B5FE-DE01-CF816D43927F}"/>
              </a:ext>
            </a:extLst>
          </p:cNvPr>
          <p:cNvSpPr>
            <a:spLocks noGrp="1"/>
          </p:cNvSpPr>
          <p:nvPr>
            <p:ph type="ftr" sz="quarter" idx="11"/>
          </p:nvPr>
        </p:nvSpPr>
        <p:spPr/>
        <p:txBody>
          <a:bodyPr/>
          <a:lstStyle/>
          <a:p>
            <a:r>
              <a:rPr lang="en-US"/>
              <a:t>O. Pensado, Southwest Research Institute</a:t>
            </a:r>
            <a:endParaRPr lang="en-US" dirty="0"/>
          </a:p>
        </p:txBody>
      </p:sp>
      <p:sp>
        <p:nvSpPr>
          <p:cNvPr id="5" name="Slide Number Placeholder 4">
            <a:extLst>
              <a:ext uri="{FF2B5EF4-FFF2-40B4-BE49-F238E27FC236}">
                <a16:creationId xmlns:a16="http://schemas.microsoft.com/office/drawing/2014/main" id="{60C616AF-FAD4-6523-2CD5-0051027A66F6}"/>
              </a:ext>
            </a:extLst>
          </p:cNvPr>
          <p:cNvSpPr>
            <a:spLocks noGrp="1"/>
          </p:cNvSpPr>
          <p:nvPr>
            <p:ph type="sldNum" sz="quarter" idx="12"/>
          </p:nvPr>
        </p:nvSpPr>
        <p:spPr/>
        <p:txBody>
          <a:bodyPr/>
          <a:lstStyle/>
          <a:p>
            <a:fld id="{27CE633F-9882-4A5C-83A2-1109D0C73261}" type="slidenum">
              <a:rPr lang="en-US" smtClean="0"/>
              <a:t>13</a:t>
            </a:fld>
            <a:endParaRPr lang="en-US"/>
          </a:p>
        </p:txBody>
      </p:sp>
      <p:pic>
        <p:nvPicPr>
          <p:cNvPr id="8" name="Picture 7">
            <a:extLst>
              <a:ext uri="{FF2B5EF4-FFF2-40B4-BE49-F238E27FC236}">
                <a16:creationId xmlns:a16="http://schemas.microsoft.com/office/drawing/2014/main" id="{6FB81CD6-1C44-8447-8E99-C5BEED813F0B}"/>
              </a:ext>
            </a:extLst>
          </p:cNvPr>
          <p:cNvPicPr>
            <a:picLocks noChangeAspect="1"/>
          </p:cNvPicPr>
          <p:nvPr/>
        </p:nvPicPr>
        <p:blipFill>
          <a:blip r:embed="rId2"/>
          <a:stretch>
            <a:fillRect/>
          </a:stretch>
        </p:blipFill>
        <p:spPr>
          <a:xfrm>
            <a:off x="212310" y="791609"/>
            <a:ext cx="5673334" cy="3159345"/>
          </a:xfrm>
          <a:prstGeom prst="rect">
            <a:avLst/>
          </a:prstGeom>
        </p:spPr>
      </p:pic>
      <p:sp>
        <p:nvSpPr>
          <p:cNvPr id="10" name="TextBox 9">
            <a:extLst>
              <a:ext uri="{FF2B5EF4-FFF2-40B4-BE49-F238E27FC236}">
                <a16:creationId xmlns:a16="http://schemas.microsoft.com/office/drawing/2014/main" id="{B68C936B-5CA4-7797-2F7B-0A6E3B8C926E}"/>
              </a:ext>
            </a:extLst>
          </p:cNvPr>
          <p:cNvSpPr txBox="1"/>
          <p:nvPr/>
        </p:nvSpPr>
        <p:spPr>
          <a:xfrm>
            <a:off x="4883054" y="929569"/>
            <a:ext cx="1274542" cy="523220"/>
          </a:xfrm>
          <a:prstGeom prst="rect">
            <a:avLst/>
          </a:prstGeom>
          <a:noFill/>
        </p:spPr>
        <p:txBody>
          <a:bodyPr wrap="square" rtlCol="0">
            <a:spAutoFit/>
          </a:bodyPr>
          <a:lstStyle/>
          <a:p>
            <a:r>
              <a:rPr lang="en-US" sz="1400" dirty="0"/>
              <a:t>Evacuation speed (m/s)</a:t>
            </a:r>
          </a:p>
        </p:txBody>
      </p:sp>
      <p:sp>
        <p:nvSpPr>
          <p:cNvPr id="11" name="TextBox 10">
            <a:extLst>
              <a:ext uri="{FF2B5EF4-FFF2-40B4-BE49-F238E27FC236}">
                <a16:creationId xmlns:a16="http://schemas.microsoft.com/office/drawing/2014/main" id="{52A5A911-9BAA-3C5B-5D75-025EC9B2D031}"/>
              </a:ext>
            </a:extLst>
          </p:cNvPr>
          <p:cNvSpPr txBox="1"/>
          <p:nvPr/>
        </p:nvSpPr>
        <p:spPr>
          <a:xfrm>
            <a:off x="2077294" y="1273582"/>
            <a:ext cx="1989904" cy="369332"/>
          </a:xfrm>
          <a:prstGeom prst="rect">
            <a:avLst/>
          </a:prstGeom>
          <a:noFill/>
        </p:spPr>
        <p:txBody>
          <a:bodyPr wrap="none" rtlCol="0">
            <a:spAutoFit/>
          </a:bodyPr>
          <a:lstStyle/>
          <a:p>
            <a:r>
              <a:rPr lang="en-US" b="1" dirty="0">
                <a:solidFill>
                  <a:srgbClr val="E0991C"/>
                </a:solidFill>
              </a:rPr>
              <a:t>MACCS Version 4.1</a:t>
            </a:r>
          </a:p>
        </p:txBody>
      </p:sp>
      <p:sp>
        <p:nvSpPr>
          <p:cNvPr id="13" name="Rectangle 12">
            <a:extLst>
              <a:ext uri="{FF2B5EF4-FFF2-40B4-BE49-F238E27FC236}">
                <a16:creationId xmlns:a16="http://schemas.microsoft.com/office/drawing/2014/main" id="{62407240-64F4-F66E-0BA7-524EC9D4AB45}"/>
              </a:ext>
            </a:extLst>
          </p:cNvPr>
          <p:cNvSpPr/>
          <p:nvPr/>
        </p:nvSpPr>
        <p:spPr>
          <a:xfrm>
            <a:off x="4301544" y="6356350"/>
            <a:ext cx="3851856" cy="5016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96DECA3E-CDCF-954C-AC81-6A516E1AE21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6772" y="3566932"/>
            <a:ext cx="5819233" cy="3255558"/>
          </a:xfrm>
          <a:prstGeom prst="rect">
            <a:avLst/>
          </a:prstGeom>
          <a:noFill/>
        </p:spPr>
      </p:pic>
      <p:sp>
        <p:nvSpPr>
          <p:cNvPr id="14" name="TextBox 13">
            <a:extLst>
              <a:ext uri="{FF2B5EF4-FFF2-40B4-BE49-F238E27FC236}">
                <a16:creationId xmlns:a16="http://schemas.microsoft.com/office/drawing/2014/main" id="{DEA9648A-E5AF-6585-EAD7-2AE5A802FF23}"/>
              </a:ext>
            </a:extLst>
          </p:cNvPr>
          <p:cNvSpPr txBox="1"/>
          <p:nvPr/>
        </p:nvSpPr>
        <p:spPr>
          <a:xfrm>
            <a:off x="4902792" y="3707888"/>
            <a:ext cx="1274542" cy="523220"/>
          </a:xfrm>
          <a:prstGeom prst="rect">
            <a:avLst/>
          </a:prstGeom>
          <a:noFill/>
        </p:spPr>
        <p:txBody>
          <a:bodyPr wrap="square" rtlCol="0">
            <a:spAutoFit/>
          </a:bodyPr>
          <a:lstStyle/>
          <a:p>
            <a:r>
              <a:rPr lang="en-US" sz="1400" dirty="0"/>
              <a:t>Evacuation speed (m/s)</a:t>
            </a:r>
          </a:p>
        </p:txBody>
      </p:sp>
      <p:sp>
        <p:nvSpPr>
          <p:cNvPr id="12" name="TextBox 11">
            <a:extLst>
              <a:ext uri="{FF2B5EF4-FFF2-40B4-BE49-F238E27FC236}">
                <a16:creationId xmlns:a16="http://schemas.microsoft.com/office/drawing/2014/main" id="{2059CDEA-3DF5-EAFC-F1FD-826DFBC97ADB}"/>
              </a:ext>
            </a:extLst>
          </p:cNvPr>
          <p:cNvSpPr txBox="1"/>
          <p:nvPr/>
        </p:nvSpPr>
        <p:spPr>
          <a:xfrm>
            <a:off x="2454100" y="4231108"/>
            <a:ext cx="1989904" cy="369332"/>
          </a:xfrm>
          <a:prstGeom prst="rect">
            <a:avLst/>
          </a:prstGeom>
          <a:noFill/>
        </p:spPr>
        <p:txBody>
          <a:bodyPr wrap="none" rtlCol="0">
            <a:spAutoFit/>
          </a:bodyPr>
          <a:lstStyle/>
          <a:p>
            <a:r>
              <a:rPr lang="en-US" b="1" dirty="0">
                <a:solidFill>
                  <a:srgbClr val="ED7D31"/>
                </a:solidFill>
              </a:rPr>
              <a:t>MACCS Version 4.2</a:t>
            </a:r>
          </a:p>
        </p:txBody>
      </p:sp>
    </p:spTree>
    <p:extLst>
      <p:ext uri="{BB962C8B-B14F-4D97-AF65-F5344CB8AC3E}">
        <p14:creationId xmlns:p14="http://schemas.microsoft.com/office/powerpoint/2010/main" val="5004272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9FD0624-78EA-D85B-99DB-F34C2603CA7E}"/>
              </a:ext>
            </a:extLst>
          </p:cNvPr>
          <p:cNvPicPr>
            <a:picLocks noChangeAspect="1"/>
          </p:cNvPicPr>
          <p:nvPr/>
        </p:nvPicPr>
        <p:blipFill>
          <a:blip r:embed="rId2"/>
          <a:stretch>
            <a:fillRect/>
          </a:stretch>
        </p:blipFill>
        <p:spPr>
          <a:xfrm>
            <a:off x="66764" y="756540"/>
            <a:ext cx="6029236" cy="3270528"/>
          </a:xfrm>
          <a:prstGeom prst="rect">
            <a:avLst/>
          </a:prstGeom>
        </p:spPr>
      </p:pic>
      <p:sp>
        <p:nvSpPr>
          <p:cNvPr id="2" name="Title 1">
            <a:extLst>
              <a:ext uri="{FF2B5EF4-FFF2-40B4-BE49-F238E27FC236}">
                <a16:creationId xmlns:a16="http://schemas.microsoft.com/office/drawing/2014/main" id="{AA6C7005-A41A-C34A-03FB-CCC2CE650CD1}"/>
              </a:ext>
            </a:extLst>
          </p:cNvPr>
          <p:cNvSpPr>
            <a:spLocks noGrp="1"/>
          </p:cNvSpPr>
          <p:nvPr>
            <p:ph type="title"/>
          </p:nvPr>
        </p:nvSpPr>
        <p:spPr/>
        <p:txBody>
          <a:bodyPr/>
          <a:lstStyle/>
          <a:p>
            <a:r>
              <a:rPr lang="en-US" dirty="0"/>
              <a:t>Evacuation start on plume arrival, long-plume case</a:t>
            </a:r>
          </a:p>
        </p:txBody>
      </p:sp>
      <p:sp>
        <p:nvSpPr>
          <p:cNvPr id="3" name="Content Placeholder 2">
            <a:extLst>
              <a:ext uri="{FF2B5EF4-FFF2-40B4-BE49-F238E27FC236}">
                <a16:creationId xmlns:a16="http://schemas.microsoft.com/office/drawing/2014/main" id="{732FA5A1-DD38-46B1-A119-5738A82003D7}"/>
              </a:ext>
            </a:extLst>
          </p:cNvPr>
          <p:cNvSpPr>
            <a:spLocks noGrp="1"/>
          </p:cNvSpPr>
          <p:nvPr>
            <p:ph idx="1"/>
          </p:nvPr>
        </p:nvSpPr>
        <p:spPr>
          <a:xfrm>
            <a:off x="6172095" y="1211318"/>
            <a:ext cx="5696136" cy="4704035"/>
          </a:xfrm>
        </p:spPr>
        <p:txBody>
          <a:bodyPr>
            <a:normAutofit/>
          </a:bodyPr>
          <a:lstStyle/>
          <a:p>
            <a:r>
              <a:rPr lang="en-US" dirty="0" err="1"/>
              <a:t>Groundshine</a:t>
            </a:r>
            <a:r>
              <a:rPr lang="en-US" dirty="0"/>
              <a:t> and resuspension pathways could be treated in similar manner</a:t>
            </a:r>
          </a:p>
          <a:p>
            <a:r>
              <a:rPr lang="en-US" dirty="0"/>
              <a:t>However, resuspension includes and assumption of zero-dose while plume is overhead</a:t>
            </a:r>
          </a:p>
          <a:p>
            <a:r>
              <a:rPr lang="en-US" dirty="0"/>
              <a:t>This assumption is too restrictive: non-zero doses only occur with very small evacuation speeds or very short plumes, which are cases of little interest</a:t>
            </a:r>
          </a:p>
        </p:txBody>
      </p:sp>
      <p:sp>
        <p:nvSpPr>
          <p:cNvPr id="4" name="Footer Placeholder 3">
            <a:extLst>
              <a:ext uri="{FF2B5EF4-FFF2-40B4-BE49-F238E27FC236}">
                <a16:creationId xmlns:a16="http://schemas.microsoft.com/office/drawing/2014/main" id="{5F1A9ADB-BBC7-AE8F-3893-4BEA8A876075}"/>
              </a:ext>
            </a:extLst>
          </p:cNvPr>
          <p:cNvSpPr>
            <a:spLocks noGrp="1"/>
          </p:cNvSpPr>
          <p:nvPr>
            <p:ph type="ftr" sz="quarter" idx="11"/>
          </p:nvPr>
        </p:nvSpPr>
        <p:spPr/>
        <p:txBody>
          <a:bodyPr/>
          <a:lstStyle/>
          <a:p>
            <a:r>
              <a:rPr lang="en-US"/>
              <a:t>O. Pensado, Southwest Research Institute</a:t>
            </a:r>
            <a:endParaRPr lang="en-US" dirty="0"/>
          </a:p>
        </p:txBody>
      </p:sp>
      <p:sp>
        <p:nvSpPr>
          <p:cNvPr id="5" name="Slide Number Placeholder 4">
            <a:extLst>
              <a:ext uri="{FF2B5EF4-FFF2-40B4-BE49-F238E27FC236}">
                <a16:creationId xmlns:a16="http://schemas.microsoft.com/office/drawing/2014/main" id="{DC1364B3-EC56-EDF7-CB9D-D87FE74C0115}"/>
              </a:ext>
            </a:extLst>
          </p:cNvPr>
          <p:cNvSpPr>
            <a:spLocks noGrp="1"/>
          </p:cNvSpPr>
          <p:nvPr>
            <p:ph type="sldNum" sz="quarter" idx="12"/>
          </p:nvPr>
        </p:nvSpPr>
        <p:spPr/>
        <p:txBody>
          <a:bodyPr/>
          <a:lstStyle/>
          <a:p>
            <a:fld id="{27CE633F-9882-4A5C-83A2-1109D0C73261}" type="slidenum">
              <a:rPr lang="en-US" smtClean="0"/>
              <a:t>14</a:t>
            </a:fld>
            <a:endParaRPr lang="en-US"/>
          </a:p>
        </p:txBody>
      </p:sp>
      <p:sp>
        <p:nvSpPr>
          <p:cNvPr id="12" name="Rectangle 11">
            <a:extLst>
              <a:ext uri="{FF2B5EF4-FFF2-40B4-BE49-F238E27FC236}">
                <a16:creationId xmlns:a16="http://schemas.microsoft.com/office/drawing/2014/main" id="{E377E2D8-E149-FEDC-F724-8E987F85502D}"/>
              </a:ext>
            </a:extLst>
          </p:cNvPr>
          <p:cNvSpPr/>
          <p:nvPr/>
        </p:nvSpPr>
        <p:spPr>
          <a:xfrm>
            <a:off x="4250029" y="6320840"/>
            <a:ext cx="3851856" cy="5016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0D692A0B-C392-91B9-A153-BF746D89E46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529" y="3574135"/>
            <a:ext cx="5873225" cy="3248355"/>
          </a:xfrm>
          <a:prstGeom prst="rect">
            <a:avLst/>
          </a:prstGeom>
          <a:noFill/>
        </p:spPr>
      </p:pic>
      <p:sp>
        <p:nvSpPr>
          <p:cNvPr id="11" name="TextBox 10">
            <a:extLst>
              <a:ext uri="{FF2B5EF4-FFF2-40B4-BE49-F238E27FC236}">
                <a16:creationId xmlns:a16="http://schemas.microsoft.com/office/drawing/2014/main" id="{D216FB0E-4AB5-C10C-0025-AFD067C3E861}"/>
              </a:ext>
            </a:extLst>
          </p:cNvPr>
          <p:cNvSpPr txBox="1"/>
          <p:nvPr/>
        </p:nvSpPr>
        <p:spPr>
          <a:xfrm>
            <a:off x="2259743" y="3863274"/>
            <a:ext cx="2485622" cy="923330"/>
          </a:xfrm>
          <a:prstGeom prst="rect">
            <a:avLst/>
          </a:prstGeom>
          <a:noFill/>
        </p:spPr>
        <p:txBody>
          <a:bodyPr wrap="square" rtlCol="0">
            <a:spAutoFit/>
          </a:bodyPr>
          <a:lstStyle/>
          <a:p>
            <a:r>
              <a:rPr lang="en-US" dirty="0">
                <a:solidFill>
                  <a:schemeClr val="bg1">
                    <a:lumMod val="50000"/>
                  </a:schemeClr>
                </a:solidFill>
              </a:rPr>
              <a:t>Zero dose because of assumption of zero dose while plume is overhead</a:t>
            </a:r>
          </a:p>
        </p:txBody>
      </p:sp>
      <p:sp>
        <p:nvSpPr>
          <p:cNvPr id="13" name="TextBox 12">
            <a:extLst>
              <a:ext uri="{FF2B5EF4-FFF2-40B4-BE49-F238E27FC236}">
                <a16:creationId xmlns:a16="http://schemas.microsoft.com/office/drawing/2014/main" id="{7FD3B84C-7C77-6069-14A6-57077AE3E02C}"/>
              </a:ext>
            </a:extLst>
          </p:cNvPr>
          <p:cNvSpPr txBox="1"/>
          <p:nvPr/>
        </p:nvSpPr>
        <p:spPr>
          <a:xfrm>
            <a:off x="4912614" y="3687480"/>
            <a:ext cx="1274542" cy="523220"/>
          </a:xfrm>
          <a:prstGeom prst="rect">
            <a:avLst/>
          </a:prstGeom>
          <a:noFill/>
        </p:spPr>
        <p:txBody>
          <a:bodyPr wrap="square" rtlCol="0">
            <a:spAutoFit/>
          </a:bodyPr>
          <a:lstStyle/>
          <a:p>
            <a:r>
              <a:rPr lang="en-US" sz="1400" dirty="0"/>
              <a:t>Evacuation speed (m/s)</a:t>
            </a:r>
          </a:p>
        </p:txBody>
      </p:sp>
      <p:sp>
        <p:nvSpPr>
          <p:cNvPr id="9" name="TextBox 8">
            <a:extLst>
              <a:ext uri="{FF2B5EF4-FFF2-40B4-BE49-F238E27FC236}">
                <a16:creationId xmlns:a16="http://schemas.microsoft.com/office/drawing/2014/main" id="{08D32B21-9BAF-43A5-B35A-2F6EBA9B267E}"/>
              </a:ext>
            </a:extLst>
          </p:cNvPr>
          <p:cNvSpPr txBox="1"/>
          <p:nvPr/>
        </p:nvSpPr>
        <p:spPr>
          <a:xfrm>
            <a:off x="5003173" y="907905"/>
            <a:ext cx="1274542" cy="523220"/>
          </a:xfrm>
          <a:prstGeom prst="rect">
            <a:avLst/>
          </a:prstGeom>
          <a:noFill/>
        </p:spPr>
        <p:txBody>
          <a:bodyPr wrap="square" rtlCol="0">
            <a:spAutoFit/>
          </a:bodyPr>
          <a:lstStyle/>
          <a:p>
            <a:r>
              <a:rPr lang="en-US" sz="1400" dirty="0"/>
              <a:t>Evacuation speed (m/s)</a:t>
            </a:r>
          </a:p>
        </p:txBody>
      </p:sp>
    </p:spTree>
    <p:extLst>
      <p:ext uri="{BB962C8B-B14F-4D97-AF65-F5344CB8AC3E}">
        <p14:creationId xmlns:p14="http://schemas.microsoft.com/office/powerpoint/2010/main" val="7932672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1A17B-306D-B569-A50A-83C4C59AE07D}"/>
              </a:ext>
            </a:extLst>
          </p:cNvPr>
          <p:cNvSpPr>
            <a:spLocks noGrp="1"/>
          </p:cNvSpPr>
          <p:nvPr>
            <p:ph type="title"/>
          </p:nvPr>
        </p:nvSpPr>
        <p:spPr/>
        <p:txBody>
          <a:bodyPr/>
          <a:lstStyle/>
          <a:p>
            <a:r>
              <a:rPr lang="en-US" dirty="0"/>
              <a:t>Evacuation start on plume arrival, long-plume case</a:t>
            </a:r>
          </a:p>
        </p:txBody>
      </p:sp>
      <p:sp>
        <p:nvSpPr>
          <p:cNvPr id="3" name="Content Placeholder 2">
            <a:extLst>
              <a:ext uri="{FF2B5EF4-FFF2-40B4-BE49-F238E27FC236}">
                <a16:creationId xmlns:a16="http://schemas.microsoft.com/office/drawing/2014/main" id="{0353CBB0-FCD2-7C40-ACEF-41D0C3423604}"/>
              </a:ext>
            </a:extLst>
          </p:cNvPr>
          <p:cNvSpPr>
            <a:spLocks noGrp="1"/>
          </p:cNvSpPr>
          <p:nvPr>
            <p:ph idx="1"/>
          </p:nvPr>
        </p:nvSpPr>
        <p:spPr>
          <a:xfrm>
            <a:off x="435736" y="4850162"/>
            <a:ext cx="11320528" cy="1506187"/>
          </a:xfrm>
        </p:spPr>
        <p:txBody>
          <a:bodyPr>
            <a:normAutofit/>
          </a:bodyPr>
          <a:lstStyle/>
          <a:p>
            <a:r>
              <a:rPr lang="en-US" dirty="0"/>
              <a:t>Population dose (evac speed 10</a:t>
            </a:r>
            <a:r>
              <a:rPr lang="en-US" baseline="30000" dirty="0"/>
              <a:t>−6</a:t>
            </a:r>
            <a:r>
              <a:rPr lang="en-US" dirty="0"/>
              <a:t> m/s) &lt; Population dose (no evacuation) </a:t>
            </a:r>
          </a:p>
          <a:p>
            <a:r>
              <a:rPr lang="en-US" dirty="0"/>
              <a:t>In this case, some mass is lost by the top-hat approximation used to model evacuation</a:t>
            </a:r>
          </a:p>
        </p:txBody>
      </p:sp>
      <p:sp>
        <p:nvSpPr>
          <p:cNvPr id="4" name="Footer Placeholder 3">
            <a:extLst>
              <a:ext uri="{FF2B5EF4-FFF2-40B4-BE49-F238E27FC236}">
                <a16:creationId xmlns:a16="http://schemas.microsoft.com/office/drawing/2014/main" id="{8D8E8B2D-63EB-ABFE-66A0-A83333166EEB}"/>
              </a:ext>
            </a:extLst>
          </p:cNvPr>
          <p:cNvSpPr>
            <a:spLocks noGrp="1"/>
          </p:cNvSpPr>
          <p:nvPr>
            <p:ph type="ftr" sz="quarter" idx="11"/>
          </p:nvPr>
        </p:nvSpPr>
        <p:spPr/>
        <p:txBody>
          <a:bodyPr/>
          <a:lstStyle/>
          <a:p>
            <a:r>
              <a:rPr lang="en-US"/>
              <a:t>O. Pensado, Southwest Research Institute</a:t>
            </a:r>
            <a:endParaRPr lang="en-US" dirty="0"/>
          </a:p>
        </p:txBody>
      </p:sp>
      <p:sp>
        <p:nvSpPr>
          <p:cNvPr id="5" name="Slide Number Placeholder 4">
            <a:extLst>
              <a:ext uri="{FF2B5EF4-FFF2-40B4-BE49-F238E27FC236}">
                <a16:creationId xmlns:a16="http://schemas.microsoft.com/office/drawing/2014/main" id="{5D03F58C-C257-0746-A176-F9B3ECD59501}"/>
              </a:ext>
            </a:extLst>
          </p:cNvPr>
          <p:cNvSpPr>
            <a:spLocks noGrp="1"/>
          </p:cNvSpPr>
          <p:nvPr>
            <p:ph type="sldNum" sz="quarter" idx="12"/>
          </p:nvPr>
        </p:nvSpPr>
        <p:spPr/>
        <p:txBody>
          <a:bodyPr/>
          <a:lstStyle/>
          <a:p>
            <a:fld id="{27CE633F-9882-4A5C-83A2-1109D0C73261}" type="slidenum">
              <a:rPr lang="en-US" smtClean="0"/>
              <a:t>15</a:t>
            </a:fld>
            <a:endParaRPr lang="en-US"/>
          </a:p>
        </p:txBody>
      </p:sp>
      <p:pic>
        <p:nvPicPr>
          <p:cNvPr id="6" name="Picture 5">
            <a:extLst>
              <a:ext uri="{FF2B5EF4-FFF2-40B4-BE49-F238E27FC236}">
                <a16:creationId xmlns:a16="http://schemas.microsoft.com/office/drawing/2014/main" id="{04ECD238-AAC6-942D-EF59-2FEB15BBCA8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1811" y="1541287"/>
            <a:ext cx="6071832" cy="3096699"/>
          </a:xfrm>
          <a:prstGeom prst="rect">
            <a:avLst/>
          </a:prstGeom>
          <a:noFill/>
        </p:spPr>
      </p:pic>
      <p:sp>
        <p:nvSpPr>
          <p:cNvPr id="7" name="TextBox 6">
            <a:extLst>
              <a:ext uri="{FF2B5EF4-FFF2-40B4-BE49-F238E27FC236}">
                <a16:creationId xmlns:a16="http://schemas.microsoft.com/office/drawing/2014/main" id="{8517A259-2B74-5164-7A4C-587BCFB158AE}"/>
              </a:ext>
            </a:extLst>
          </p:cNvPr>
          <p:cNvSpPr txBox="1"/>
          <p:nvPr/>
        </p:nvSpPr>
        <p:spPr>
          <a:xfrm>
            <a:off x="5313553" y="1563348"/>
            <a:ext cx="1274542" cy="523220"/>
          </a:xfrm>
          <a:prstGeom prst="rect">
            <a:avLst/>
          </a:prstGeom>
          <a:noFill/>
        </p:spPr>
        <p:txBody>
          <a:bodyPr wrap="square" rtlCol="0">
            <a:spAutoFit/>
          </a:bodyPr>
          <a:lstStyle/>
          <a:p>
            <a:r>
              <a:rPr lang="en-US" sz="1400" dirty="0"/>
              <a:t>Evacuation speed (m/s)</a:t>
            </a:r>
          </a:p>
        </p:txBody>
      </p:sp>
      <p:sp>
        <p:nvSpPr>
          <p:cNvPr id="8" name="TextBox 7">
            <a:extLst>
              <a:ext uri="{FF2B5EF4-FFF2-40B4-BE49-F238E27FC236}">
                <a16:creationId xmlns:a16="http://schemas.microsoft.com/office/drawing/2014/main" id="{08D3483B-830E-F465-F64D-D645C7981949}"/>
              </a:ext>
            </a:extLst>
          </p:cNvPr>
          <p:cNvSpPr txBox="1"/>
          <p:nvPr/>
        </p:nvSpPr>
        <p:spPr>
          <a:xfrm>
            <a:off x="2148682" y="1261084"/>
            <a:ext cx="2731515" cy="369332"/>
          </a:xfrm>
          <a:prstGeom prst="rect">
            <a:avLst/>
          </a:prstGeom>
          <a:noFill/>
        </p:spPr>
        <p:txBody>
          <a:bodyPr wrap="square" rtlCol="0">
            <a:spAutoFit/>
          </a:bodyPr>
          <a:lstStyle/>
          <a:p>
            <a:r>
              <a:rPr lang="en-US" b="1" dirty="0">
                <a:solidFill>
                  <a:srgbClr val="ED7D31"/>
                </a:solidFill>
              </a:rPr>
              <a:t>Population dose</a:t>
            </a:r>
          </a:p>
        </p:txBody>
      </p:sp>
      <p:pic>
        <p:nvPicPr>
          <p:cNvPr id="9" name="Picture 8">
            <a:extLst>
              <a:ext uri="{FF2B5EF4-FFF2-40B4-BE49-F238E27FC236}">
                <a16:creationId xmlns:a16="http://schemas.microsoft.com/office/drawing/2014/main" id="{82A01F34-BEA8-4634-CC17-288D891A73C3}"/>
              </a:ext>
            </a:extLst>
          </p:cNvPr>
          <p:cNvPicPr>
            <a:picLocks noChangeAspect="1"/>
          </p:cNvPicPr>
          <p:nvPr/>
        </p:nvPicPr>
        <p:blipFill>
          <a:blip r:embed="rId3"/>
          <a:stretch>
            <a:fillRect/>
          </a:stretch>
        </p:blipFill>
        <p:spPr>
          <a:xfrm>
            <a:off x="6769217" y="1563348"/>
            <a:ext cx="5413961" cy="2893447"/>
          </a:xfrm>
          <a:prstGeom prst="rect">
            <a:avLst/>
          </a:prstGeom>
        </p:spPr>
      </p:pic>
      <p:sp>
        <p:nvSpPr>
          <p:cNvPr id="10" name="TextBox 9">
            <a:extLst>
              <a:ext uri="{FF2B5EF4-FFF2-40B4-BE49-F238E27FC236}">
                <a16:creationId xmlns:a16="http://schemas.microsoft.com/office/drawing/2014/main" id="{09901BEC-1CE7-7BBE-0C5A-971F47EE64B8}"/>
              </a:ext>
            </a:extLst>
          </p:cNvPr>
          <p:cNvSpPr txBox="1"/>
          <p:nvPr/>
        </p:nvSpPr>
        <p:spPr>
          <a:xfrm rot="17331773">
            <a:off x="8657403" y="2896086"/>
            <a:ext cx="1692667" cy="307777"/>
          </a:xfrm>
          <a:prstGeom prst="rect">
            <a:avLst/>
          </a:prstGeom>
          <a:noFill/>
        </p:spPr>
        <p:txBody>
          <a:bodyPr wrap="square" rtlCol="0">
            <a:spAutoFit/>
          </a:bodyPr>
          <a:lstStyle/>
          <a:p>
            <a:r>
              <a:rPr lang="en-US" sz="1400" dirty="0"/>
              <a:t>Evacuation zone</a:t>
            </a:r>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7BBFAB40-26AA-6858-D566-6BB6B1F7109D}"/>
                  </a:ext>
                </a:extLst>
              </p:cNvPr>
              <p:cNvSpPr txBox="1"/>
              <p:nvPr/>
            </p:nvSpPr>
            <p:spPr>
              <a:xfrm rot="16981596">
                <a:off x="8553154" y="2224131"/>
                <a:ext cx="1247777" cy="424283"/>
              </a:xfrm>
              <a:prstGeom prst="rect">
                <a:avLst/>
              </a:prstGeom>
              <a:noFill/>
            </p:spPr>
            <p:txBody>
              <a:bodyPr wrap="none" rtlCol="0">
                <a:spAutoFit/>
              </a:bodyPr>
              <a:lstStyle/>
              <a:p>
                <a:r>
                  <a:rPr lang="en-US" sz="2000" dirty="0">
                    <a:solidFill>
                      <a:schemeClr val="tx1"/>
                    </a:solidFill>
                  </a:rPr>
                  <a:t>1.5 </a:t>
                </a:r>
                <a14:m>
                  <m:oMath xmlns:m="http://schemas.openxmlformats.org/officeDocument/2006/math">
                    <m:sSub>
                      <m:sSubPr>
                        <m:ctrlPr>
                          <a:rPr lang="en-US" sz="2000" i="1" smtClean="0">
                            <a:solidFill>
                              <a:schemeClr val="tx1"/>
                            </a:solidFill>
                            <a:latin typeface="Cambria Math" panose="02040503050406030204" pitchFamily="18" charset="0"/>
                            <a:ea typeface="Cambria Math" panose="02040503050406030204" pitchFamily="18" charset="0"/>
                          </a:rPr>
                        </m:ctrlPr>
                      </m:sSubPr>
                      <m:e>
                        <m:r>
                          <a:rPr lang="en-US" sz="2000" i="1">
                            <a:solidFill>
                              <a:schemeClr val="tx1"/>
                            </a:solidFill>
                            <a:latin typeface="Cambria Math" panose="02040503050406030204" pitchFamily="18" charset="0"/>
                            <a:ea typeface="Cambria Math" panose="02040503050406030204" pitchFamily="18" charset="0"/>
                          </a:rPr>
                          <m:t>𝜎</m:t>
                        </m:r>
                      </m:e>
                      <m:sub>
                        <m:r>
                          <a:rPr lang="en-US" sz="2000" b="0" i="1" smtClean="0">
                            <a:solidFill>
                              <a:schemeClr val="tx1"/>
                            </a:solidFill>
                            <a:latin typeface="Cambria Math" panose="02040503050406030204" pitchFamily="18" charset="0"/>
                            <a:ea typeface="Cambria Math" panose="02040503050406030204" pitchFamily="18" charset="0"/>
                          </a:rPr>
                          <m:t>𝑦</m:t>
                        </m:r>
                      </m:sub>
                    </m:sSub>
                    <m:d>
                      <m:dPr>
                        <m:ctrlPr>
                          <a:rPr lang="en-US" sz="2000" b="0" i="1" smtClean="0">
                            <a:solidFill>
                              <a:schemeClr val="tx1"/>
                            </a:solidFill>
                            <a:latin typeface="Cambria Math" panose="02040503050406030204" pitchFamily="18" charset="0"/>
                            <a:ea typeface="Cambria Math" panose="02040503050406030204" pitchFamily="18" charset="0"/>
                          </a:rPr>
                        </m:ctrlPr>
                      </m:dPr>
                      <m:e>
                        <m:r>
                          <a:rPr lang="en-US" sz="2000" b="0" i="1" smtClean="0">
                            <a:solidFill>
                              <a:schemeClr val="tx1"/>
                            </a:solidFill>
                            <a:latin typeface="Cambria Math" panose="02040503050406030204" pitchFamily="18" charset="0"/>
                            <a:ea typeface="Cambria Math" panose="02040503050406030204" pitchFamily="18" charset="0"/>
                          </a:rPr>
                          <m:t>𝑥</m:t>
                        </m:r>
                      </m:e>
                    </m:d>
                  </m:oMath>
                </a14:m>
                <a:r>
                  <a:rPr lang="en-US" sz="2000" dirty="0">
                    <a:solidFill>
                      <a:schemeClr val="tx1"/>
                    </a:solidFill>
                  </a:rPr>
                  <a:t> </a:t>
                </a:r>
              </a:p>
            </p:txBody>
          </p:sp>
        </mc:Choice>
        <mc:Fallback>
          <p:sp>
            <p:nvSpPr>
              <p:cNvPr id="11" name="TextBox 10">
                <a:extLst>
                  <a:ext uri="{FF2B5EF4-FFF2-40B4-BE49-F238E27FC236}">
                    <a16:creationId xmlns:a16="http://schemas.microsoft.com/office/drawing/2014/main" id="{7BBFAB40-26AA-6858-D566-6BB6B1F7109D}"/>
                  </a:ext>
                </a:extLst>
              </p:cNvPr>
              <p:cNvSpPr txBox="1">
                <a:spLocks noRot="1" noChangeAspect="1" noMove="1" noResize="1" noEditPoints="1" noAdjustHandles="1" noChangeArrowheads="1" noChangeShapeType="1" noTextEdit="1"/>
              </p:cNvSpPr>
              <p:nvPr/>
            </p:nvSpPr>
            <p:spPr>
              <a:xfrm rot="16981596">
                <a:off x="8553154" y="2224131"/>
                <a:ext cx="1247777" cy="424283"/>
              </a:xfrm>
              <a:prstGeom prst="rect">
                <a:avLst/>
              </a:prstGeom>
              <a:blipFill>
                <a:blip r:embed="rId4"/>
                <a:stretch>
                  <a:fillRect l="-5217" b="-6019"/>
                </a:stretch>
              </a:blipFill>
            </p:spPr>
            <p:txBody>
              <a:bodyPr/>
              <a:lstStyle/>
              <a:p>
                <a:r>
                  <a:rPr lang="en-US">
                    <a:noFill/>
                  </a:rPr>
                  <a:t> </a:t>
                </a:r>
              </a:p>
            </p:txBody>
          </p:sp>
        </mc:Fallback>
      </mc:AlternateContent>
    </p:spTree>
    <p:extLst>
      <p:ext uri="{BB962C8B-B14F-4D97-AF65-F5344CB8AC3E}">
        <p14:creationId xmlns:p14="http://schemas.microsoft.com/office/powerpoint/2010/main" val="15110355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54ADA-B554-C70F-A17D-2D8F29B1DE60}"/>
              </a:ext>
            </a:extLst>
          </p:cNvPr>
          <p:cNvSpPr>
            <a:spLocks noGrp="1"/>
          </p:cNvSpPr>
          <p:nvPr>
            <p:ph type="title"/>
          </p:nvPr>
        </p:nvSpPr>
        <p:spPr/>
        <p:txBody>
          <a:bodyPr>
            <a:normAutofit fontScale="90000"/>
          </a:bodyPr>
          <a:lstStyle/>
          <a:p>
            <a:r>
              <a:rPr lang="en-US" dirty="0"/>
              <a:t>Evacuation start on plume arrival, short-plume case</a:t>
            </a:r>
          </a:p>
        </p:txBody>
      </p:sp>
      <p:sp>
        <p:nvSpPr>
          <p:cNvPr id="3" name="Content Placeholder 2">
            <a:extLst>
              <a:ext uri="{FF2B5EF4-FFF2-40B4-BE49-F238E27FC236}">
                <a16:creationId xmlns:a16="http://schemas.microsoft.com/office/drawing/2014/main" id="{9F61AC2B-7119-A380-E31C-EFC2D87EDEF8}"/>
              </a:ext>
            </a:extLst>
          </p:cNvPr>
          <p:cNvSpPr>
            <a:spLocks noGrp="1"/>
          </p:cNvSpPr>
          <p:nvPr>
            <p:ph idx="1"/>
          </p:nvPr>
        </p:nvSpPr>
        <p:spPr>
          <a:xfrm>
            <a:off x="248479" y="4570655"/>
            <a:ext cx="11648660" cy="1606308"/>
          </a:xfrm>
        </p:spPr>
        <p:txBody>
          <a:bodyPr/>
          <a:lstStyle/>
          <a:p>
            <a:r>
              <a:rPr lang="en-US" dirty="0"/>
              <a:t>For a short-plume case (1-minute plume), maximal doses occur when the time exposed to the plume is maximal; i.e., when evacuees travel at the same speed than the plume (1.66 m/s)</a:t>
            </a:r>
          </a:p>
        </p:txBody>
      </p:sp>
      <p:sp>
        <p:nvSpPr>
          <p:cNvPr id="4" name="Footer Placeholder 3">
            <a:extLst>
              <a:ext uri="{FF2B5EF4-FFF2-40B4-BE49-F238E27FC236}">
                <a16:creationId xmlns:a16="http://schemas.microsoft.com/office/drawing/2014/main" id="{ED02A75E-D647-6FBE-DDE7-F0EE51DC61B1}"/>
              </a:ext>
            </a:extLst>
          </p:cNvPr>
          <p:cNvSpPr>
            <a:spLocks noGrp="1"/>
          </p:cNvSpPr>
          <p:nvPr>
            <p:ph type="ftr" sz="quarter" idx="11"/>
          </p:nvPr>
        </p:nvSpPr>
        <p:spPr/>
        <p:txBody>
          <a:bodyPr/>
          <a:lstStyle/>
          <a:p>
            <a:r>
              <a:rPr lang="en-US"/>
              <a:t>O. Pensado, Southwest Research Institute</a:t>
            </a:r>
            <a:endParaRPr lang="en-US" dirty="0"/>
          </a:p>
        </p:txBody>
      </p:sp>
      <p:sp>
        <p:nvSpPr>
          <p:cNvPr id="5" name="Slide Number Placeholder 4">
            <a:extLst>
              <a:ext uri="{FF2B5EF4-FFF2-40B4-BE49-F238E27FC236}">
                <a16:creationId xmlns:a16="http://schemas.microsoft.com/office/drawing/2014/main" id="{D4E61AC8-41EE-307F-DBE9-7AF627D93A77}"/>
              </a:ext>
            </a:extLst>
          </p:cNvPr>
          <p:cNvSpPr>
            <a:spLocks noGrp="1"/>
          </p:cNvSpPr>
          <p:nvPr>
            <p:ph type="sldNum" sz="quarter" idx="12"/>
          </p:nvPr>
        </p:nvSpPr>
        <p:spPr/>
        <p:txBody>
          <a:bodyPr/>
          <a:lstStyle/>
          <a:p>
            <a:fld id="{27CE633F-9882-4A5C-83A2-1109D0C73261}" type="slidenum">
              <a:rPr lang="en-US" smtClean="0"/>
              <a:t>16</a:t>
            </a:fld>
            <a:endParaRPr lang="en-US"/>
          </a:p>
        </p:txBody>
      </p:sp>
      <p:pic>
        <p:nvPicPr>
          <p:cNvPr id="6" name="Picture 5">
            <a:extLst>
              <a:ext uri="{FF2B5EF4-FFF2-40B4-BE49-F238E27FC236}">
                <a16:creationId xmlns:a16="http://schemas.microsoft.com/office/drawing/2014/main" id="{2913037A-E70C-DD89-DE0B-125B5D55895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407" y="939616"/>
            <a:ext cx="5883593" cy="3249930"/>
          </a:xfrm>
          <a:prstGeom prst="rect">
            <a:avLst/>
          </a:prstGeom>
          <a:noFill/>
        </p:spPr>
      </p:pic>
      <p:pic>
        <p:nvPicPr>
          <p:cNvPr id="7" name="Picture 6">
            <a:extLst>
              <a:ext uri="{FF2B5EF4-FFF2-40B4-BE49-F238E27FC236}">
                <a16:creationId xmlns:a16="http://schemas.microsoft.com/office/drawing/2014/main" id="{AB4BD172-7CA4-788A-672A-17953143FAB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72808" y="1080742"/>
            <a:ext cx="6081190" cy="2847314"/>
          </a:xfrm>
          <a:prstGeom prst="rect">
            <a:avLst/>
          </a:prstGeom>
          <a:noFill/>
        </p:spPr>
      </p:pic>
      <p:sp>
        <p:nvSpPr>
          <p:cNvPr id="8" name="TextBox 7">
            <a:extLst>
              <a:ext uri="{FF2B5EF4-FFF2-40B4-BE49-F238E27FC236}">
                <a16:creationId xmlns:a16="http://schemas.microsoft.com/office/drawing/2014/main" id="{37B6330D-7182-995D-F19F-A799F4F10F5E}"/>
              </a:ext>
            </a:extLst>
          </p:cNvPr>
          <p:cNvSpPr txBox="1"/>
          <p:nvPr/>
        </p:nvSpPr>
        <p:spPr>
          <a:xfrm>
            <a:off x="4991870" y="1080742"/>
            <a:ext cx="1274542" cy="523220"/>
          </a:xfrm>
          <a:prstGeom prst="rect">
            <a:avLst/>
          </a:prstGeom>
          <a:noFill/>
        </p:spPr>
        <p:txBody>
          <a:bodyPr wrap="square" rtlCol="0">
            <a:spAutoFit/>
          </a:bodyPr>
          <a:lstStyle/>
          <a:p>
            <a:r>
              <a:rPr lang="en-US" sz="1400" dirty="0"/>
              <a:t>Evacuation speed (m/s)</a:t>
            </a:r>
          </a:p>
        </p:txBody>
      </p:sp>
      <p:sp>
        <p:nvSpPr>
          <p:cNvPr id="9" name="TextBox 8">
            <a:extLst>
              <a:ext uri="{FF2B5EF4-FFF2-40B4-BE49-F238E27FC236}">
                <a16:creationId xmlns:a16="http://schemas.microsoft.com/office/drawing/2014/main" id="{8F20203F-1BB4-0FB3-6C72-3F41ED26BBE7}"/>
              </a:ext>
            </a:extLst>
          </p:cNvPr>
          <p:cNvSpPr txBox="1"/>
          <p:nvPr/>
        </p:nvSpPr>
        <p:spPr>
          <a:xfrm>
            <a:off x="10658667" y="936657"/>
            <a:ext cx="1274542" cy="523220"/>
          </a:xfrm>
          <a:prstGeom prst="rect">
            <a:avLst/>
          </a:prstGeom>
          <a:noFill/>
        </p:spPr>
        <p:txBody>
          <a:bodyPr wrap="square" rtlCol="0">
            <a:spAutoFit/>
          </a:bodyPr>
          <a:lstStyle/>
          <a:p>
            <a:r>
              <a:rPr lang="en-US" sz="1400" dirty="0"/>
              <a:t>Downwind distance (km)</a:t>
            </a:r>
          </a:p>
        </p:txBody>
      </p:sp>
      <p:sp>
        <p:nvSpPr>
          <p:cNvPr id="10" name="TextBox 9">
            <a:extLst>
              <a:ext uri="{FF2B5EF4-FFF2-40B4-BE49-F238E27FC236}">
                <a16:creationId xmlns:a16="http://schemas.microsoft.com/office/drawing/2014/main" id="{0D17C2C2-B961-26E8-BC09-79F9AAA89F72}"/>
              </a:ext>
            </a:extLst>
          </p:cNvPr>
          <p:cNvSpPr txBox="1"/>
          <p:nvPr/>
        </p:nvSpPr>
        <p:spPr>
          <a:xfrm>
            <a:off x="2416250" y="1374307"/>
            <a:ext cx="2354831" cy="523220"/>
          </a:xfrm>
          <a:prstGeom prst="rect">
            <a:avLst/>
          </a:prstGeom>
          <a:noFill/>
        </p:spPr>
        <p:txBody>
          <a:bodyPr wrap="square" rtlCol="0">
            <a:spAutoFit/>
          </a:bodyPr>
          <a:lstStyle/>
          <a:p>
            <a:r>
              <a:rPr lang="en-US" sz="1400" dirty="0"/>
              <a:t>Windspeed = 1.66 m/s</a:t>
            </a:r>
          </a:p>
          <a:p>
            <a:r>
              <a:rPr lang="en-US" sz="1400" dirty="0"/>
              <a:t>Plume duration = 60 seconds</a:t>
            </a:r>
          </a:p>
        </p:txBody>
      </p:sp>
      <p:sp>
        <p:nvSpPr>
          <p:cNvPr id="11" name="Arrow: Down 10">
            <a:extLst>
              <a:ext uri="{FF2B5EF4-FFF2-40B4-BE49-F238E27FC236}">
                <a16:creationId xmlns:a16="http://schemas.microsoft.com/office/drawing/2014/main" id="{FF08F31A-628D-FCF9-800D-28879CC6E8F7}"/>
              </a:ext>
            </a:extLst>
          </p:cNvPr>
          <p:cNvSpPr/>
          <p:nvPr/>
        </p:nvSpPr>
        <p:spPr>
          <a:xfrm flipV="1">
            <a:off x="7263685" y="3566190"/>
            <a:ext cx="180304" cy="505951"/>
          </a:xfrm>
          <a:prstGeom prst="downArrow">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1A198682-2D44-A2BB-E550-EF517777429E}"/>
              </a:ext>
            </a:extLst>
          </p:cNvPr>
          <p:cNvSpPr txBox="1"/>
          <p:nvPr/>
        </p:nvSpPr>
        <p:spPr>
          <a:xfrm>
            <a:off x="6716566" y="4054337"/>
            <a:ext cx="1274542" cy="307777"/>
          </a:xfrm>
          <a:prstGeom prst="rect">
            <a:avLst/>
          </a:prstGeom>
          <a:noFill/>
        </p:spPr>
        <p:txBody>
          <a:bodyPr wrap="square" rtlCol="0">
            <a:spAutoFit/>
          </a:bodyPr>
          <a:lstStyle/>
          <a:p>
            <a:r>
              <a:rPr lang="en-US" sz="1400" dirty="0"/>
              <a:t>Maximal dose </a:t>
            </a:r>
          </a:p>
        </p:txBody>
      </p:sp>
      <p:sp>
        <p:nvSpPr>
          <p:cNvPr id="13" name="TextBox 12">
            <a:extLst>
              <a:ext uri="{FF2B5EF4-FFF2-40B4-BE49-F238E27FC236}">
                <a16:creationId xmlns:a16="http://schemas.microsoft.com/office/drawing/2014/main" id="{4E880096-797E-E569-DBBA-84EAE019D8F6}"/>
              </a:ext>
            </a:extLst>
          </p:cNvPr>
          <p:cNvSpPr txBox="1"/>
          <p:nvPr/>
        </p:nvSpPr>
        <p:spPr>
          <a:xfrm>
            <a:off x="7329734" y="823216"/>
            <a:ext cx="2207265" cy="307777"/>
          </a:xfrm>
          <a:prstGeom prst="rect">
            <a:avLst/>
          </a:prstGeom>
          <a:noFill/>
        </p:spPr>
        <p:txBody>
          <a:bodyPr wrap="square" rtlCol="0">
            <a:spAutoFit/>
          </a:bodyPr>
          <a:lstStyle/>
          <a:p>
            <a:r>
              <a:rPr lang="en-US" sz="1400" dirty="0"/>
              <a:t>Inhalation</a:t>
            </a:r>
          </a:p>
        </p:txBody>
      </p:sp>
      <p:sp>
        <p:nvSpPr>
          <p:cNvPr id="14" name="TextBox 13">
            <a:extLst>
              <a:ext uri="{FF2B5EF4-FFF2-40B4-BE49-F238E27FC236}">
                <a16:creationId xmlns:a16="http://schemas.microsoft.com/office/drawing/2014/main" id="{2D8132BF-096F-98C7-DB9C-B84A79EBA7F1}"/>
              </a:ext>
            </a:extLst>
          </p:cNvPr>
          <p:cNvSpPr txBox="1"/>
          <p:nvPr/>
        </p:nvSpPr>
        <p:spPr>
          <a:xfrm>
            <a:off x="5847008" y="4243545"/>
            <a:ext cx="2833353" cy="307777"/>
          </a:xfrm>
          <a:prstGeom prst="rect">
            <a:avLst/>
          </a:prstGeom>
          <a:noFill/>
        </p:spPr>
        <p:txBody>
          <a:bodyPr wrap="square" rtlCol="0">
            <a:spAutoFit/>
          </a:bodyPr>
          <a:lstStyle/>
          <a:p>
            <a:r>
              <a:rPr lang="en-US" sz="1400" dirty="0"/>
              <a:t>Evac speed = windspeed = 1.66 m/s</a:t>
            </a:r>
          </a:p>
        </p:txBody>
      </p:sp>
    </p:spTree>
    <p:extLst>
      <p:ext uri="{BB962C8B-B14F-4D97-AF65-F5344CB8AC3E}">
        <p14:creationId xmlns:p14="http://schemas.microsoft.com/office/powerpoint/2010/main" val="1294097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F77EA28-A988-16B2-365A-8195DD842D29}"/>
              </a:ext>
            </a:extLst>
          </p:cNvPr>
          <p:cNvPicPr>
            <a:picLocks noChangeAspect="1"/>
          </p:cNvPicPr>
          <p:nvPr/>
        </p:nvPicPr>
        <p:blipFill>
          <a:blip r:embed="rId3"/>
          <a:stretch>
            <a:fillRect/>
          </a:stretch>
        </p:blipFill>
        <p:spPr>
          <a:xfrm>
            <a:off x="272914" y="916257"/>
            <a:ext cx="5923106" cy="3273295"/>
          </a:xfrm>
          <a:prstGeom prst="rect">
            <a:avLst/>
          </a:prstGeom>
        </p:spPr>
      </p:pic>
      <p:pic>
        <p:nvPicPr>
          <p:cNvPr id="16" name="Picture 15">
            <a:extLst>
              <a:ext uri="{FF2B5EF4-FFF2-40B4-BE49-F238E27FC236}">
                <a16:creationId xmlns:a16="http://schemas.microsoft.com/office/drawing/2014/main" id="{0B70B6DC-617E-E4E1-1839-C8A9FEB2225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39931" y="916258"/>
            <a:ext cx="5916869" cy="3273294"/>
          </a:xfrm>
          <a:prstGeom prst="rect">
            <a:avLst/>
          </a:prstGeom>
          <a:noFill/>
        </p:spPr>
      </p:pic>
      <p:sp>
        <p:nvSpPr>
          <p:cNvPr id="2" name="Title 1">
            <a:extLst>
              <a:ext uri="{FF2B5EF4-FFF2-40B4-BE49-F238E27FC236}">
                <a16:creationId xmlns:a16="http://schemas.microsoft.com/office/drawing/2014/main" id="{0A854ADA-B554-C70F-A17D-2D8F29B1DE60}"/>
              </a:ext>
            </a:extLst>
          </p:cNvPr>
          <p:cNvSpPr>
            <a:spLocks noGrp="1"/>
          </p:cNvSpPr>
          <p:nvPr>
            <p:ph type="title"/>
          </p:nvPr>
        </p:nvSpPr>
        <p:spPr/>
        <p:txBody>
          <a:bodyPr>
            <a:normAutofit fontScale="90000"/>
          </a:bodyPr>
          <a:lstStyle/>
          <a:p>
            <a:r>
              <a:rPr lang="en-US" dirty="0"/>
              <a:t>Evacuation start on plume arrival, short-plume case</a:t>
            </a:r>
          </a:p>
        </p:txBody>
      </p:sp>
      <p:sp>
        <p:nvSpPr>
          <p:cNvPr id="3" name="Content Placeholder 2">
            <a:extLst>
              <a:ext uri="{FF2B5EF4-FFF2-40B4-BE49-F238E27FC236}">
                <a16:creationId xmlns:a16="http://schemas.microsoft.com/office/drawing/2014/main" id="{9F61AC2B-7119-A380-E31C-EFC2D87EDEF8}"/>
              </a:ext>
            </a:extLst>
          </p:cNvPr>
          <p:cNvSpPr>
            <a:spLocks noGrp="1"/>
          </p:cNvSpPr>
          <p:nvPr>
            <p:ph idx="1"/>
          </p:nvPr>
        </p:nvSpPr>
        <p:spPr>
          <a:xfrm>
            <a:off x="308140" y="4456098"/>
            <a:ext cx="11648660" cy="1052730"/>
          </a:xfrm>
        </p:spPr>
        <p:txBody>
          <a:bodyPr/>
          <a:lstStyle/>
          <a:p>
            <a:r>
              <a:rPr lang="en-US" dirty="0"/>
              <a:t>MACCS outputs non-zero resuspension doses when the plume is short </a:t>
            </a:r>
            <a:br>
              <a:rPr lang="en-US" dirty="0"/>
            </a:br>
            <a:r>
              <a:rPr lang="en-US" dirty="0"/>
              <a:t>(60 seconds in these runs)</a:t>
            </a:r>
          </a:p>
        </p:txBody>
      </p:sp>
      <p:sp>
        <p:nvSpPr>
          <p:cNvPr id="4" name="Footer Placeholder 3">
            <a:extLst>
              <a:ext uri="{FF2B5EF4-FFF2-40B4-BE49-F238E27FC236}">
                <a16:creationId xmlns:a16="http://schemas.microsoft.com/office/drawing/2014/main" id="{ED02A75E-D647-6FBE-DDE7-F0EE51DC61B1}"/>
              </a:ext>
            </a:extLst>
          </p:cNvPr>
          <p:cNvSpPr>
            <a:spLocks noGrp="1"/>
          </p:cNvSpPr>
          <p:nvPr>
            <p:ph type="ftr" sz="quarter" idx="11"/>
          </p:nvPr>
        </p:nvSpPr>
        <p:spPr/>
        <p:txBody>
          <a:bodyPr/>
          <a:lstStyle/>
          <a:p>
            <a:r>
              <a:rPr lang="en-US"/>
              <a:t>O. Pensado, Southwest Research Institute</a:t>
            </a:r>
            <a:endParaRPr lang="en-US" dirty="0"/>
          </a:p>
        </p:txBody>
      </p:sp>
      <p:sp>
        <p:nvSpPr>
          <p:cNvPr id="5" name="Slide Number Placeholder 4">
            <a:extLst>
              <a:ext uri="{FF2B5EF4-FFF2-40B4-BE49-F238E27FC236}">
                <a16:creationId xmlns:a16="http://schemas.microsoft.com/office/drawing/2014/main" id="{D4E61AC8-41EE-307F-DBE9-7AF627D93A77}"/>
              </a:ext>
            </a:extLst>
          </p:cNvPr>
          <p:cNvSpPr>
            <a:spLocks noGrp="1"/>
          </p:cNvSpPr>
          <p:nvPr>
            <p:ph type="sldNum" sz="quarter" idx="12"/>
          </p:nvPr>
        </p:nvSpPr>
        <p:spPr/>
        <p:txBody>
          <a:bodyPr/>
          <a:lstStyle/>
          <a:p>
            <a:fld id="{27CE633F-9882-4A5C-83A2-1109D0C73261}" type="slidenum">
              <a:rPr lang="en-US" smtClean="0"/>
              <a:t>17</a:t>
            </a:fld>
            <a:endParaRPr lang="en-US"/>
          </a:p>
        </p:txBody>
      </p:sp>
      <p:sp>
        <p:nvSpPr>
          <p:cNvPr id="8" name="TextBox 7">
            <a:extLst>
              <a:ext uri="{FF2B5EF4-FFF2-40B4-BE49-F238E27FC236}">
                <a16:creationId xmlns:a16="http://schemas.microsoft.com/office/drawing/2014/main" id="{37B6330D-7182-995D-F19F-A799F4F10F5E}"/>
              </a:ext>
            </a:extLst>
          </p:cNvPr>
          <p:cNvSpPr txBox="1"/>
          <p:nvPr/>
        </p:nvSpPr>
        <p:spPr>
          <a:xfrm>
            <a:off x="5034542" y="1067522"/>
            <a:ext cx="1274542" cy="523220"/>
          </a:xfrm>
          <a:prstGeom prst="rect">
            <a:avLst/>
          </a:prstGeom>
          <a:noFill/>
        </p:spPr>
        <p:txBody>
          <a:bodyPr wrap="square" rtlCol="0">
            <a:spAutoFit/>
          </a:bodyPr>
          <a:lstStyle/>
          <a:p>
            <a:r>
              <a:rPr lang="en-US" sz="1400" dirty="0"/>
              <a:t>Evacuation speed (m/s)</a:t>
            </a:r>
          </a:p>
        </p:txBody>
      </p:sp>
      <p:sp>
        <p:nvSpPr>
          <p:cNvPr id="17" name="TextBox 16">
            <a:extLst>
              <a:ext uri="{FF2B5EF4-FFF2-40B4-BE49-F238E27FC236}">
                <a16:creationId xmlns:a16="http://schemas.microsoft.com/office/drawing/2014/main" id="{1A2950B7-6592-4159-5550-36A1AD169BF8}"/>
              </a:ext>
            </a:extLst>
          </p:cNvPr>
          <p:cNvSpPr txBox="1"/>
          <p:nvPr/>
        </p:nvSpPr>
        <p:spPr>
          <a:xfrm>
            <a:off x="2057051" y="1223175"/>
            <a:ext cx="2354831" cy="523220"/>
          </a:xfrm>
          <a:prstGeom prst="rect">
            <a:avLst/>
          </a:prstGeom>
          <a:noFill/>
        </p:spPr>
        <p:txBody>
          <a:bodyPr wrap="square" rtlCol="0">
            <a:spAutoFit/>
          </a:bodyPr>
          <a:lstStyle/>
          <a:p>
            <a:r>
              <a:rPr lang="en-US" sz="1400" dirty="0"/>
              <a:t>Windspeed = 1.66 m/s</a:t>
            </a:r>
          </a:p>
          <a:p>
            <a:r>
              <a:rPr lang="en-US" sz="1400" dirty="0"/>
              <a:t>Plume duration = 60 seconds</a:t>
            </a:r>
          </a:p>
        </p:txBody>
      </p:sp>
      <p:sp>
        <p:nvSpPr>
          <p:cNvPr id="10" name="TextBox 9">
            <a:extLst>
              <a:ext uri="{FF2B5EF4-FFF2-40B4-BE49-F238E27FC236}">
                <a16:creationId xmlns:a16="http://schemas.microsoft.com/office/drawing/2014/main" id="{F7192B97-3F40-17BC-FC5E-1D0D25DB9EB2}"/>
              </a:ext>
            </a:extLst>
          </p:cNvPr>
          <p:cNvSpPr txBox="1"/>
          <p:nvPr/>
        </p:nvSpPr>
        <p:spPr>
          <a:xfrm>
            <a:off x="10806207" y="1027780"/>
            <a:ext cx="1274542" cy="523220"/>
          </a:xfrm>
          <a:prstGeom prst="rect">
            <a:avLst/>
          </a:prstGeom>
          <a:noFill/>
        </p:spPr>
        <p:txBody>
          <a:bodyPr wrap="square" rtlCol="0">
            <a:spAutoFit/>
          </a:bodyPr>
          <a:lstStyle/>
          <a:p>
            <a:r>
              <a:rPr lang="en-US" sz="1400" dirty="0"/>
              <a:t>Evacuation speed (m/s)</a:t>
            </a:r>
          </a:p>
        </p:txBody>
      </p:sp>
    </p:spTree>
    <p:extLst>
      <p:ext uri="{BB962C8B-B14F-4D97-AF65-F5344CB8AC3E}">
        <p14:creationId xmlns:p14="http://schemas.microsoft.com/office/powerpoint/2010/main" val="10075936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43A1F38-90F4-20D5-2A2E-862E3071CE6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4715" y="850081"/>
            <a:ext cx="5395220" cy="3075858"/>
          </a:xfrm>
          <a:prstGeom prst="rect">
            <a:avLst/>
          </a:prstGeom>
          <a:noFill/>
        </p:spPr>
      </p:pic>
      <p:sp>
        <p:nvSpPr>
          <p:cNvPr id="2" name="Title 1">
            <a:extLst>
              <a:ext uri="{FF2B5EF4-FFF2-40B4-BE49-F238E27FC236}">
                <a16:creationId xmlns:a16="http://schemas.microsoft.com/office/drawing/2014/main" id="{95400894-21F6-3CA1-18CE-546271A306EB}"/>
              </a:ext>
            </a:extLst>
          </p:cNvPr>
          <p:cNvSpPr>
            <a:spLocks noGrp="1"/>
          </p:cNvSpPr>
          <p:nvPr>
            <p:ph type="title"/>
          </p:nvPr>
        </p:nvSpPr>
        <p:spPr/>
        <p:txBody>
          <a:bodyPr/>
          <a:lstStyle/>
          <a:p>
            <a:r>
              <a:rPr lang="en-US" dirty="0"/>
              <a:t>Evacuation triggered by an alarm</a:t>
            </a:r>
          </a:p>
        </p:txBody>
      </p:sp>
      <p:sp>
        <p:nvSpPr>
          <p:cNvPr id="4" name="Slide Number Placeholder 3">
            <a:extLst>
              <a:ext uri="{FF2B5EF4-FFF2-40B4-BE49-F238E27FC236}">
                <a16:creationId xmlns:a16="http://schemas.microsoft.com/office/drawing/2014/main" id="{2782D153-F919-7B98-18A1-FADBB7E069D0}"/>
              </a:ext>
            </a:extLst>
          </p:cNvPr>
          <p:cNvSpPr>
            <a:spLocks noGrp="1"/>
          </p:cNvSpPr>
          <p:nvPr>
            <p:ph type="sldNum" sz="quarter" idx="12"/>
          </p:nvPr>
        </p:nvSpPr>
        <p:spPr/>
        <p:txBody>
          <a:bodyPr/>
          <a:lstStyle/>
          <a:p>
            <a:fld id="{27CE633F-9882-4A5C-83A2-1109D0C73261}" type="slidenum">
              <a:rPr lang="en-US" smtClean="0"/>
              <a:t>18</a:t>
            </a:fld>
            <a:endParaRPr lang="en-US"/>
          </a:p>
        </p:txBody>
      </p:sp>
      <p:sp>
        <p:nvSpPr>
          <p:cNvPr id="6" name="TextBox 5">
            <a:extLst>
              <a:ext uri="{FF2B5EF4-FFF2-40B4-BE49-F238E27FC236}">
                <a16:creationId xmlns:a16="http://schemas.microsoft.com/office/drawing/2014/main" id="{720F87BE-9784-676D-371F-FED9743516D0}"/>
              </a:ext>
            </a:extLst>
          </p:cNvPr>
          <p:cNvSpPr txBox="1"/>
          <p:nvPr/>
        </p:nvSpPr>
        <p:spPr>
          <a:xfrm>
            <a:off x="4708359" y="864246"/>
            <a:ext cx="1102895" cy="584775"/>
          </a:xfrm>
          <a:prstGeom prst="rect">
            <a:avLst/>
          </a:prstGeom>
          <a:noFill/>
        </p:spPr>
        <p:txBody>
          <a:bodyPr wrap="square" rtlCol="0">
            <a:spAutoFit/>
          </a:bodyPr>
          <a:lstStyle/>
          <a:p>
            <a:r>
              <a:rPr lang="en-US" sz="1600" dirty="0"/>
              <a:t>Plume delay (s)</a:t>
            </a:r>
          </a:p>
        </p:txBody>
      </p:sp>
      <p:cxnSp>
        <p:nvCxnSpPr>
          <p:cNvPr id="7" name="Straight Arrow Connector 6">
            <a:extLst>
              <a:ext uri="{FF2B5EF4-FFF2-40B4-BE49-F238E27FC236}">
                <a16:creationId xmlns:a16="http://schemas.microsoft.com/office/drawing/2014/main" id="{686C4477-5A4B-4CD3-DA7E-FECBD829ECC6}"/>
              </a:ext>
            </a:extLst>
          </p:cNvPr>
          <p:cNvCxnSpPr/>
          <p:nvPr/>
        </p:nvCxnSpPr>
        <p:spPr>
          <a:xfrm flipH="1">
            <a:off x="3285595" y="2058584"/>
            <a:ext cx="136651" cy="37879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669D3709-B57E-2D1B-C52E-DD181DA0EC4D}"/>
              </a:ext>
            </a:extLst>
          </p:cNvPr>
          <p:cNvSpPr txBox="1"/>
          <p:nvPr/>
        </p:nvSpPr>
        <p:spPr>
          <a:xfrm>
            <a:off x="3004712" y="1665957"/>
            <a:ext cx="1465159" cy="461665"/>
          </a:xfrm>
          <a:prstGeom prst="rect">
            <a:avLst/>
          </a:prstGeom>
          <a:noFill/>
        </p:spPr>
        <p:txBody>
          <a:bodyPr wrap="square" rtlCol="0">
            <a:spAutoFit/>
          </a:bodyPr>
          <a:lstStyle/>
          <a:p>
            <a:r>
              <a:rPr lang="en-US" sz="1200" dirty="0">
                <a:solidFill>
                  <a:srgbClr val="814DFF"/>
                </a:solidFill>
              </a:rPr>
              <a:t>End of evacuation zone</a:t>
            </a:r>
          </a:p>
        </p:txBody>
      </p:sp>
      <p:sp>
        <p:nvSpPr>
          <p:cNvPr id="9" name="Footer Placeholder 8">
            <a:extLst>
              <a:ext uri="{FF2B5EF4-FFF2-40B4-BE49-F238E27FC236}">
                <a16:creationId xmlns:a16="http://schemas.microsoft.com/office/drawing/2014/main" id="{141B3A9A-9151-78A0-DABC-3DBCD53E0C2F}"/>
              </a:ext>
            </a:extLst>
          </p:cNvPr>
          <p:cNvSpPr>
            <a:spLocks noGrp="1"/>
          </p:cNvSpPr>
          <p:nvPr>
            <p:ph type="ftr" sz="quarter" idx="11"/>
          </p:nvPr>
        </p:nvSpPr>
        <p:spPr/>
        <p:txBody>
          <a:bodyPr/>
          <a:lstStyle/>
          <a:p>
            <a:r>
              <a:rPr lang="en-US"/>
              <a:t>O. Pensado, Southwest Research Institute</a:t>
            </a:r>
            <a:endParaRPr lang="en-US" dirty="0"/>
          </a:p>
        </p:txBody>
      </p:sp>
      <p:sp>
        <p:nvSpPr>
          <p:cNvPr id="13" name="Rectangle 12">
            <a:extLst>
              <a:ext uri="{FF2B5EF4-FFF2-40B4-BE49-F238E27FC236}">
                <a16:creationId xmlns:a16="http://schemas.microsoft.com/office/drawing/2014/main" id="{5FE1E0F5-6455-FF5C-DF36-3943ABA740DE}"/>
              </a:ext>
            </a:extLst>
          </p:cNvPr>
          <p:cNvSpPr/>
          <p:nvPr/>
        </p:nvSpPr>
        <p:spPr>
          <a:xfrm>
            <a:off x="4038600" y="6091707"/>
            <a:ext cx="3675845" cy="73078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37D6C7B-BCF2-155D-F941-61BDFFBAE59E}"/>
              </a:ext>
            </a:extLst>
          </p:cNvPr>
          <p:cNvSpPr>
            <a:spLocks noGrp="1"/>
          </p:cNvSpPr>
          <p:nvPr>
            <p:ph idx="1"/>
          </p:nvPr>
        </p:nvSpPr>
        <p:spPr>
          <a:xfrm>
            <a:off x="5735779" y="1355762"/>
            <a:ext cx="6335905" cy="5365713"/>
          </a:xfrm>
        </p:spPr>
        <p:txBody>
          <a:bodyPr>
            <a:normAutofit fontScale="92500" lnSpcReduction="10000"/>
          </a:bodyPr>
          <a:lstStyle/>
          <a:p>
            <a:r>
              <a:rPr lang="en-US" dirty="0"/>
              <a:t>Evacuation speed = windspeed = 2 m/s</a:t>
            </a:r>
          </a:p>
          <a:p>
            <a:r>
              <a:rPr lang="en-US" dirty="0"/>
              <a:t>The alarm triggered at time 0 in the runs. The plume release was delayed</a:t>
            </a:r>
          </a:p>
          <a:p>
            <a:r>
              <a:rPr lang="en-US" dirty="0"/>
              <a:t>Sectors other than the sector closest to the source should avoid exposure</a:t>
            </a:r>
          </a:p>
          <a:p>
            <a:pPr lvl="1"/>
            <a:r>
              <a:rPr lang="en-US" dirty="0"/>
              <a:t>However, dose is not zero because of the MACCS plume-cohort overlap concept</a:t>
            </a:r>
          </a:p>
          <a:p>
            <a:r>
              <a:rPr lang="en-US" dirty="0"/>
              <a:t>The sector closest to the source (first sector, 100 m in length) should avoid exposure for plume delays &gt; 50 seconds</a:t>
            </a:r>
          </a:p>
          <a:p>
            <a:pPr lvl="1"/>
            <a:r>
              <a:rPr lang="en-US" dirty="0"/>
              <a:t>After 50 seconds the cohort fully evacuates the first sector</a:t>
            </a:r>
          </a:p>
          <a:p>
            <a:pPr lvl="1"/>
            <a:r>
              <a:rPr lang="en-US" dirty="0"/>
              <a:t>However, the dose is non-zero up to 900 s of plume delay because of the conservative MACCS plume-cohort overlap concept</a:t>
            </a:r>
          </a:p>
          <a:p>
            <a:pPr lvl="1"/>
            <a:endParaRPr lang="en-US" dirty="0"/>
          </a:p>
        </p:txBody>
      </p:sp>
      <p:pic>
        <p:nvPicPr>
          <p:cNvPr id="16" name="Picture 15">
            <a:extLst>
              <a:ext uri="{FF2B5EF4-FFF2-40B4-BE49-F238E27FC236}">
                <a16:creationId xmlns:a16="http://schemas.microsoft.com/office/drawing/2014/main" id="{E9841726-3809-5ED7-794B-AF9C5583E76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3028" y="3773830"/>
            <a:ext cx="5378594" cy="3084170"/>
          </a:xfrm>
          <a:prstGeom prst="rect">
            <a:avLst/>
          </a:prstGeom>
          <a:noFill/>
        </p:spPr>
      </p:pic>
      <p:sp>
        <p:nvSpPr>
          <p:cNvPr id="15" name="TextBox 14">
            <a:extLst>
              <a:ext uri="{FF2B5EF4-FFF2-40B4-BE49-F238E27FC236}">
                <a16:creationId xmlns:a16="http://schemas.microsoft.com/office/drawing/2014/main" id="{2FA84324-C67C-ADAA-9850-71E6D5EFB148}"/>
              </a:ext>
            </a:extLst>
          </p:cNvPr>
          <p:cNvSpPr txBox="1"/>
          <p:nvPr/>
        </p:nvSpPr>
        <p:spPr>
          <a:xfrm>
            <a:off x="4700781" y="3708498"/>
            <a:ext cx="1102895" cy="584775"/>
          </a:xfrm>
          <a:prstGeom prst="rect">
            <a:avLst/>
          </a:prstGeom>
          <a:noFill/>
        </p:spPr>
        <p:txBody>
          <a:bodyPr wrap="square" rtlCol="0">
            <a:spAutoFit/>
          </a:bodyPr>
          <a:lstStyle/>
          <a:p>
            <a:r>
              <a:rPr lang="en-US" sz="1600" dirty="0"/>
              <a:t>Plume delay (s)</a:t>
            </a:r>
          </a:p>
        </p:txBody>
      </p:sp>
      <p:sp>
        <p:nvSpPr>
          <p:cNvPr id="17" name="TextBox 16">
            <a:extLst>
              <a:ext uri="{FF2B5EF4-FFF2-40B4-BE49-F238E27FC236}">
                <a16:creationId xmlns:a16="http://schemas.microsoft.com/office/drawing/2014/main" id="{8850CDEF-0CA6-5ABB-061A-78EB462E497D}"/>
              </a:ext>
            </a:extLst>
          </p:cNvPr>
          <p:cNvSpPr txBox="1"/>
          <p:nvPr/>
        </p:nvSpPr>
        <p:spPr>
          <a:xfrm>
            <a:off x="1647355" y="3988109"/>
            <a:ext cx="2854654" cy="923330"/>
          </a:xfrm>
          <a:prstGeom prst="rect">
            <a:avLst/>
          </a:prstGeom>
          <a:noFill/>
        </p:spPr>
        <p:txBody>
          <a:bodyPr wrap="square" rtlCol="0">
            <a:spAutoFit/>
          </a:bodyPr>
          <a:lstStyle/>
          <a:p>
            <a:r>
              <a:rPr lang="en-US" dirty="0" err="1">
                <a:solidFill>
                  <a:schemeClr val="bg1">
                    <a:lumMod val="65000"/>
                  </a:schemeClr>
                </a:solidFill>
              </a:rPr>
              <a:t>Cloudshine</a:t>
            </a:r>
            <a:r>
              <a:rPr lang="en-US" dirty="0">
                <a:solidFill>
                  <a:schemeClr val="bg1">
                    <a:lumMod val="65000"/>
                  </a:schemeClr>
                </a:solidFill>
              </a:rPr>
              <a:t> model in MACCS is slightly different than the inhalation model</a:t>
            </a:r>
          </a:p>
        </p:txBody>
      </p:sp>
      <p:pic>
        <p:nvPicPr>
          <p:cNvPr id="22" name="Picture 21" descr="Icon&#10;&#10;Description automatically generated">
            <a:extLst>
              <a:ext uri="{FF2B5EF4-FFF2-40B4-BE49-F238E27FC236}">
                <a16:creationId xmlns:a16="http://schemas.microsoft.com/office/drawing/2014/main" id="{F6670465-43A1-A4E2-D6C9-6777FB28FB05}"/>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10202008" y="35630"/>
            <a:ext cx="1276446" cy="1276446"/>
          </a:xfrm>
          <a:prstGeom prst="rect">
            <a:avLst/>
          </a:prstGeom>
        </p:spPr>
      </p:pic>
    </p:spTree>
    <p:extLst>
      <p:ext uri="{BB962C8B-B14F-4D97-AF65-F5344CB8AC3E}">
        <p14:creationId xmlns:p14="http://schemas.microsoft.com/office/powerpoint/2010/main" val="21953354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0D76938-464A-0BDD-0FD6-0704681E861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8120" y="821764"/>
            <a:ext cx="5378594" cy="3034292"/>
          </a:xfrm>
          <a:prstGeom prst="rect">
            <a:avLst/>
          </a:prstGeom>
          <a:noFill/>
        </p:spPr>
      </p:pic>
      <p:sp>
        <p:nvSpPr>
          <p:cNvPr id="2" name="Title 1">
            <a:extLst>
              <a:ext uri="{FF2B5EF4-FFF2-40B4-BE49-F238E27FC236}">
                <a16:creationId xmlns:a16="http://schemas.microsoft.com/office/drawing/2014/main" id="{95400894-21F6-3CA1-18CE-546271A306EB}"/>
              </a:ext>
            </a:extLst>
          </p:cNvPr>
          <p:cNvSpPr>
            <a:spLocks noGrp="1"/>
          </p:cNvSpPr>
          <p:nvPr>
            <p:ph type="title"/>
          </p:nvPr>
        </p:nvSpPr>
        <p:spPr/>
        <p:txBody>
          <a:bodyPr/>
          <a:lstStyle/>
          <a:p>
            <a:r>
              <a:rPr lang="en-US" dirty="0"/>
              <a:t>Evacuation triggered by an alarm</a:t>
            </a:r>
          </a:p>
        </p:txBody>
      </p:sp>
      <p:sp>
        <p:nvSpPr>
          <p:cNvPr id="4" name="Slide Number Placeholder 3">
            <a:extLst>
              <a:ext uri="{FF2B5EF4-FFF2-40B4-BE49-F238E27FC236}">
                <a16:creationId xmlns:a16="http://schemas.microsoft.com/office/drawing/2014/main" id="{2782D153-F919-7B98-18A1-FADBB7E069D0}"/>
              </a:ext>
            </a:extLst>
          </p:cNvPr>
          <p:cNvSpPr>
            <a:spLocks noGrp="1"/>
          </p:cNvSpPr>
          <p:nvPr>
            <p:ph type="sldNum" sz="quarter" idx="12"/>
          </p:nvPr>
        </p:nvSpPr>
        <p:spPr/>
        <p:txBody>
          <a:bodyPr/>
          <a:lstStyle/>
          <a:p>
            <a:fld id="{27CE633F-9882-4A5C-83A2-1109D0C73261}" type="slidenum">
              <a:rPr lang="en-US" smtClean="0"/>
              <a:t>19</a:t>
            </a:fld>
            <a:endParaRPr lang="en-US"/>
          </a:p>
        </p:txBody>
      </p:sp>
      <p:sp>
        <p:nvSpPr>
          <p:cNvPr id="6" name="TextBox 5">
            <a:extLst>
              <a:ext uri="{FF2B5EF4-FFF2-40B4-BE49-F238E27FC236}">
                <a16:creationId xmlns:a16="http://schemas.microsoft.com/office/drawing/2014/main" id="{720F87BE-9784-676D-371F-FED9743516D0}"/>
              </a:ext>
            </a:extLst>
          </p:cNvPr>
          <p:cNvSpPr txBox="1"/>
          <p:nvPr/>
        </p:nvSpPr>
        <p:spPr>
          <a:xfrm>
            <a:off x="4697279" y="785228"/>
            <a:ext cx="1102895" cy="584775"/>
          </a:xfrm>
          <a:prstGeom prst="rect">
            <a:avLst/>
          </a:prstGeom>
          <a:noFill/>
        </p:spPr>
        <p:txBody>
          <a:bodyPr wrap="square" rtlCol="0">
            <a:spAutoFit/>
          </a:bodyPr>
          <a:lstStyle/>
          <a:p>
            <a:r>
              <a:rPr lang="en-US" sz="1600" dirty="0"/>
              <a:t>Plume delay (s)</a:t>
            </a:r>
          </a:p>
        </p:txBody>
      </p:sp>
      <p:cxnSp>
        <p:nvCxnSpPr>
          <p:cNvPr id="7" name="Straight Arrow Connector 6">
            <a:extLst>
              <a:ext uri="{FF2B5EF4-FFF2-40B4-BE49-F238E27FC236}">
                <a16:creationId xmlns:a16="http://schemas.microsoft.com/office/drawing/2014/main" id="{686C4477-5A4B-4CD3-DA7E-FECBD829ECC6}"/>
              </a:ext>
            </a:extLst>
          </p:cNvPr>
          <p:cNvCxnSpPr/>
          <p:nvPr/>
        </p:nvCxnSpPr>
        <p:spPr>
          <a:xfrm flipH="1">
            <a:off x="3217269" y="1474985"/>
            <a:ext cx="136651" cy="37879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669D3709-B57E-2D1B-C52E-DD181DA0EC4D}"/>
              </a:ext>
            </a:extLst>
          </p:cNvPr>
          <p:cNvSpPr txBox="1"/>
          <p:nvPr/>
        </p:nvSpPr>
        <p:spPr>
          <a:xfrm>
            <a:off x="3120719" y="1081244"/>
            <a:ext cx="1465159" cy="461665"/>
          </a:xfrm>
          <a:prstGeom prst="rect">
            <a:avLst/>
          </a:prstGeom>
          <a:noFill/>
        </p:spPr>
        <p:txBody>
          <a:bodyPr wrap="square" rtlCol="0">
            <a:spAutoFit/>
          </a:bodyPr>
          <a:lstStyle/>
          <a:p>
            <a:r>
              <a:rPr lang="en-US" sz="1200" dirty="0">
                <a:solidFill>
                  <a:srgbClr val="814DFF"/>
                </a:solidFill>
              </a:rPr>
              <a:t>End of evacuation zone</a:t>
            </a:r>
          </a:p>
        </p:txBody>
      </p:sp>
      <p:sp>
        <p:nvSpPr>
          <p:cNvPr id="9" name="Footer Placeholder 8">
            <a:extLst>
              <a:ext uri="{FF2B5EF4-FFF2-40B4-BE49-F238E27FC236}">
                <a16:creationId xmlns:a16="http://schemas.microsoft.com/office/drawing/2014/main" id="{141B3A9A-9151-78A0-DABC-3DBCD53E0C2F}"/>
              </a:ext>
            </a:extLst>
          </p:cNvPr>
          <p:cNvSpPr>
            <a:spLocks noGrp="1"/>
          </p:cNvSpPr>
          <p:nvPr>
            <p:ph type="ftr" sz="quarter" idx="11"/>
          </p:nvPr>
        </p:nvSpPr>
        <p:spPr/>
        <p:txBody>
          <a:bodyPr/>
          <a:lstStyle/>
          <a:p>
            <a:r>
              <a:rPr lang="en-US"/>
              <a:t>O. Pensado, Southwest Research Institute</a:t>
            </a:r>
            <a:endParaRPr lang="en-US" dirty="0"/>
          </a:p>
        </p:txBody>
      </p:sp>
      <p:sp>
        <p:nvSpPr>
          <p:cNvPr id="13" name="Rectangle 12">
            <a:extLst>
              <a:ext uri="{FF2B5EF4-FFF2-40B4-BE49-F238E27FC236}">
                <a16:creationId xmlns:a16="http://schemas.microsoft.com/office/drawing/2014/main" id="{5FE1E0F5-6455-FF5C-DF36-3943ABA740DE}"/>
              </a:ext>
            </a:extLst>
          </p:cNvPr>
          <p:cNvSpPr/>
          <p:nvPr/>
        </p:nvSpPr>
        <p:spPr>
          <a:xfrm>
            <a:off x="3853298" y="6101273"/>
            <a:ext cx="4114800" cy="73078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37D6C7B-BCF2-155D-F941-61BDFFBAE59E}"/>
              </a:ext>
            </a:extLst>
          </p:cNvPr>
          <p:cNvSpPr>
            <a:spLocks noGrp="1"/>
          </p:cNvSpPr>
          <p:nvPr>
            <p:ph idx="1"/>
          </p:nvPr>
        </p:nvSpPr>
        <p:spPr>
          <a:xfrm>
            <a:off x="5735779" y="1355762"/>
            <a:ext cx="6335905" cy="5245142"/>
          </a:xfrm>
        </p:spPr>
        <p:txBody>
          <a:bodyPr>
            <a:normAutofit/>
          </a:bodyPr>
          <a:lstStyle/>
          <a:p>
            <a:r>
              <a:rPr lang="en-US" dirty="0"/>
              <a:t>Evacuation speed = windspeed = 2 m/s</a:t>
            </a:r>
          </a:p>
          <a:p>
            <a:r>
              <a:rPr lang="en-US" dirty="0"/>
              <a:t>Non-zero </a:t>
            </a:r>
            <a:r>
              <a:rPr lang="en-US" dirty="0" err="1"/>
              <a:t>groundshine</a:t>
            </a:r>
            <a:r>
              <a:rPr lang="en-US" dirty="0"/>
              <a:t> doses arise because the conservative MACCS plume-cohort overlap concept</a:t>
            </a:r>
          </a:p>
          <a:p>
            <a:r>
              <a:rPr lang="en-US" dirty="0"/>
              <a:t>Resuspension doses are zero because of the zero-dose while plume is overhead assumption</a:t>
            </a:r>
          </a:p>
          <a:p>
            <a:pPr lvl="1"/>
            <a:r>
              <a:rPr lang="en-US" dirty="0"/>
              <a:t>This assumption is too restrictive</a:t>
            </a:r>
          </a:p>
          <a:p>
            <a:pPr lvl="1"/>
            <a:r>
              <a:rPr lang="en-US" dirty="0"/>
              <a:t>Non-zero doses only arise in case of short plumes or very slow evacuation speed, which are cases of little interest</a:t>
            </a:r>
          </a:p>
          <a:p>
            <a:pPr lvl="1"/>
            <a:endParaRPr lang="en-US" dirty="0"/>
          </a:p>
        </p:txBody>
      </p:sp>
      <p:pic>
        <p:nvPicPr>
          <p:cNvPr id="12" name="Picture 11">
            <a:extLst>
              <a:ext uri="{FF2B5EF4-FFF2-40B4-BE49-F238E27FC236}">
                <a16:creationId xmlns:a16="http://schemas.microsoft.com/office/drawing/2014/main" id="{6C2B267E-23E3-694C-68CF-020CFAEBB29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482" y="3613481"/>
            <a:ext cx="5597757" cy="3120873"/>
          </a:xfrm>
          <a:prstGeom prst="rect">
            <a:avLst/>
          </a:prstGeom>
          <a:noFill/>
        </p:spPr>
      </p:pic>
      <p:sp>
        <p:nvSpPr>
          <p:cNvPr id="15" name="TextBox 14">
            <a:extLst>
              <a:ext uri="{FF2B5EF4-FFF2-40B4-BE49-F238E27FC236}">
                <a16:creationId xmlns:a16="http://schemas.microsoft.com/office/drawing/2014/main" id="{60B1323C-7E43-E166-4783-E0B8F4DA9B7D}"/>
              </a:ext>
            </a:extLst>
          </p:cNvPr>
          <p:cNvSpPr txBox="1"/>
          <p:nvPr/>
        </p:nvSpPr>
        <p:spPr>
          <a:xfrm>
            <a:off x="4807803" y="3576945"/>
            <a:ext cx="1102895" cy="584775"/>
          </a:xfrm>
          <a:prstGeom prst="rect">
            <a:avLst/>
          </a:prstGeom>
          <a:noFill/>
        </p:spPr>
        <p:txBody>
          <a:bodyPr wrap="square" rtlCol="0">
            <a:spAutoFit/>
          </a:bodyPr>
          <a:lstStyle/>
          <a:p>
            <a:r>
              <a:rPr lang="en-US" sz="1600" dirty="0"/>
              <a:t>Plume delay (s)</a:t>
            </a:r>
          </a:p>
        </p:txBody>
      </p:sp>
      <p:pic>
        <p:nvPicPr>
          <p:cNvPr id="16" name="Picture 15" descr="Icon&#10;&#10;Description automatically generated">
            <a:extLst>
              <a:ext uri="{FF2B5EF4-FFF2-40B4-BE49-F238E27FC236}">
                <a16:creationId xmlns:a16="http://schemas.microsoft.com/office/drawing/2014/main" id="{EBD4888E-D9B3-E209-B43F-142513D935BD}"/>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10202008" y="35630"/>
            <a:ext cx="1276446" cy="1276446"/>
          </a:xfrm>
          <a:prstGeom prst="rect">
            <a:avLst/>
          </a:prstGeom>
        </p:spPr>
      </p:pic>
    </p:spTree>
    <p:extLst>
      <p:ext uri="{BB962C8B-B14F-4D97-AF65-F5344CB8AC3E}">
        <p14:creationId xmlns:p14="http://schemas.microsoft.com/office/powerpoint/2010/main" val="4407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104A3-F49E-4430-B2D3-DFA6A9486383}"/>
              </a:ext>
            </a:extLst>
          </p:cNvPr>
          <p:cNvSpPr>
            <a:spLocks noGrp="1"/>
          </p:cNvSpPr>
          <p:nvPr>
            <p:ph type="title"/>
          </p:nvPr>
        </p:nvSpPr>
        <p:spPr/>
        <p:txBody>
          <a:bodyPr/>
          <a:lstStyle/>
          <a:p>
            <a:r>
              <a:rPr lang="en-US" dirty="0"/>
              <a:t>Acknowledgments</a:t>
            </a:r>
          </a:p>
        </p:txBody>
      </p:sp>
      <p:sp>
        <p:nvSpPr>
          <p:cNvPr id="3" name="Content Placeholder 2">
            <a:extLst>
              <a:ext uri="{FF2B5EF4-FFF2-40B4-BE49-F238E27FC236}">
                <a16:creationId xmlns:a16="http://schemas.microsoft.com/office/drawing/2014/main" id="{753E5AFF-4DCC-413E-BC08-C91E5B0030CE}"/>
              </a:ext>
            </a:extLst>
          </p:cNvPr>
          <p:cNvSpPr>
            <a:spLocks noGrp="1"/>
          </p:cNvSpPr>
          <p:nvPr>
            <p:ph idx="1"/>
          </p:nvPr>
        </p:nvSpPr>
        <p:spPr/>
        <p:txBody>
          <a:bodyPr>
            <a:normAutofit/>
          </a:bodyPr>
          <a:lstStyle/>
          <a:p>
            <a:r>
              <a:rPr lang="en-US" sz="2600" dirty="0"/>
              <a:t>Project sponsored by the US Nuclear Regulatory Commission (NRC)</a:t>
            </a:r>
          </a:p>
          <a:p>
            <a:pPr lvl="1"/>
            <a:r>
              <a:rPr lang="en-US" dirty="0"/>
              <a:t>Office of Nuclear Regulatory Research</a:t>
            </a:r>
          </a:p>
          <a:p>
            <a:pPr lvl="1"/>
            <a:r>
              <a:rPr lang="en-US" dirty="0"/>
              <a:t>Division of Systems Analysis</a:t>
            </a:r>
          </a:p>
          <a:p>
            <a:pPr lvl="1"/>
            <a:r>
              <a:rPr lang="en-US" dirty="0"/>
              <a:t>Accident Analysis Branch</a:t>
            </a:r>
          </a:p>
          <a:p>
            <a:r>
              <a:rPr lang="en-US" sz="2600" dirty="0"/>
              <a:t>This presentation describes work performed by the Southwest Research Institute (</a:t>
            </a:r>
            <a:r>
              <a:rPr lang="en-US" sz="2600" dirty="0" err="1"/>
              <a:t>SwRI</a:t>
            </a:r>
            <a:r>
              <a:rPr lang="en-US" sz="2600" dirty="0"/>
              <a:t>®) for the NRC under Contract No. 31310018D0002 </a:t>
            </a:r>
          </a:p>
          <a:p>
            <a:r>
              <a:rPr lang="en-US" sz="2600" dirty="0"/>
              <a:t>This project is an independent product of the </a:t>
            </a:r>
            <a:r>
              <a:rPr lang="en-US" sz="2600" dirty="0" err="1"/>
              <a:t>SwRI</a:t>
            </a:r>
            <a:r>
              <a:rPr lang="en-US" sz="2600" dirty="0"/>
              <a:t> and it does not necessarily reflect the views of the NRC. The NRC staff views expressed herein are preliminary as part of an ongoing MACCS testing project</a:t>
            </a:r>
          </a:p>
        </p:txBody>
      </p:sp>
      <p:sp>
        <p:nvSpPr>
          <p:cNvPr id="5" name="Slide Number Placeholder 4">
            <a:extLst>
              <a:ext uri="{FF2B5EF4-FFF2-40B4-BE49-F238E27FC236}">
                <a16:creationId xmlns:a16="http://schemas.microsoft.com/office/drawing/2014/main" id="{2D97E362-E71F-4B20-A6E9-13CBDD23811F}"/>
              </a:ext>
            </a:extLst>
          </p:cNvPr>
          <p:cNvSpPr>
            <a:spLocks noGrp="1"/>
          </p:cNvSpPr>
          <p:nvPr>
            <p:ph type="sldNum" sz="quarter" idx="12"/>
          </p:nvPr>
        </p:nvSpPr>
        <p:spPr/>
        <p:txBody>
          <a:bodyPr/>
          <a:lstStyle/>
          <a:p>
            <a:fld id="{27CE633F-9882-4A5C-83A2-1109D0C73261}" type="slidenum">
              <a:rPr lang="en-US" smtClean="0"/>
              <a:t>2</a:t>
            </a:fld>
            <a:endParaRPr lang="en-US" dirty="0"/>
          </a:p>
        </p:txBody>
      </p:sp>
      <p:pic>
        <p:nvPicPr>
          <p:cNvPr id="6" name="Picture 5">
            <a:extLst>
              <a:ext uri="{FF2B5EF4-FFF2-40B4-BE49-F238E27FC236}">
                <a16:creationId xmlns:a16="http://schemas.microsoft.com/office/drawing/2014/main" id="{6667AC41-C611-47F6-BE6F-C2F1B7A3C8A0}"/>
              </a:ext>
            </a:extLst>
          </p:cNvPr>
          <p:cNvPicPr>
            <a:picLocks noChangeAspect="1"/>
          </p:cNvPicPr>
          <p:nvPr/>
        </p:nvPicPr>
        <p:blipFill>
          <a:blip r:embed="rId3"/>
          <a:stretch>
            <a:fillRect/>
          </a:stretch>
        </p:blipFill>
        <p:spPr>
          <a:xfrm>
            <a:off x="9088683" y="321432"/>
            <a:ext cx="2476333" cy="943000"/>
          </a:xfrm>
          <a:prstGeom prst="rect">
            <a:avLst/>
          </a:prstGeom>
        </p:spPr>
      </p:pic>
      <p:sp>
        <p:nvSpPr>
          <p:cNvPr id="4" name="Footer Placeholder 3">
            <a:extLst>
              <a:ext uri="{FF2B5EF4-FFF2-40B4-BE49-F238E27FC236}">
                <a16:creationId xmlns:a16="http://schemas.microsoft.com/office/drawing/2014/main" id="{106259DE-51C8-371E-2F85-FA85C6E4A857}"/>
              </a:ext>
            </a:extLst>
          </p:cNvPr>
          <p:cNvSpPr>
            <a:spLocks noGrp="1"/>
          </p:cNvSpPr>
          <p:nvPr>
            <p:ph type="ftr" sz="quarter" idx="11"/>
          </p:nvPr>
        </p:nvSpPr>
        <p:spPr/>
        <p:txBody>
          <a:bodyPr/>
          <a:lstStyle/>
          <a:p>
            <a:r>
              <a:rPr lang="en-US"/>
              <a:t>O. Pensado, Southwest Research Institute</a:t>
            </a:r>
            <a:endParaRPr lang="en-US" dirty="0"/>
          </a:p>
        </p:txBody>
      </p:sp>
    </p:spTree>
    <p:extLst>
      <p:ext uri="{BB962C8B-B14F-4D97-AF65-F5344CB8AC3E}">
        <p14:creationId xmlns:p14="http://schemas.microsoft.com/office/powerpoint/2010/main" val="20491822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E3853-5E71-40C4-91DE-7CB2B5627EEF}"/>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193BD098-5B46-49C4-922C-2481421CE572}"/>
              </a:ext>
            </a:extLst>
          </p:cNvPr>
          <p:cNvSpPr>
            <a:spLocks noGrp="1"/>
          </p:cNvSpPr>
          <p:nvPr>
            <p:ph idx="1"/>
          </p:nvPr>
        </p:nvSpPr>
        <p:spPr>
          <a:xfrm>
            <a:off x="248477" y="1065179"/>
            <a:ext cx="11648660" cy="5425773"/>
          </a:xfrm>
        </p:spPr>
        <p:txBody>
          <a:bodyPr>
            <a:normAutofit/>
          </a:bodyPr>
          <a:lstStyle/>
          <a:p>
            <a:r>
              <a:rPr lang="en-US" dirty="0"/>
              <a:t>We designed equations to verify the MACCS outputs: lots of trial and error</a:t>
            </a:r>
          </a:p>
          <a:p>
            <a:r>
              <a:rPr lang="en-US" dirty="0"/>
              <a:t>The different MACCS models are asymmetrical (e.g., different assumptions applied to similar cases) sometimes making interpretation of results difficult</a:t>
            </a:r>
          </a:p>
          <a:p>
            <a:r>
              <a:rPr lang="en-US" dirty="0"/>
              <a:t>We recommend treating resuspension as mathematically identical to </a:t>
            </a:r>
            <a:r>
              <a:rPr lang="en-US" dirty="0" err="1"/>
              <a:t>groundshine</a:t>
            </a:r>
            <a:endParaRPr lang="en-US" dirty="0"/>
          </a:p>
          <a:p>
            <a:pPr lvl="1"/>
            <a:r>
              <a:rPr lang="en-US" dirty="0"/>
              <a:t>Eliminate assumption of zero-dose while plume is overhead</a:t>
            </a:r>
          </a:p>
          <a:p>
            <a:pPr lvl="1"/>
            <a:r>
              <a:rPr lang="en-US" dirty="0"/>
              <a:t>Otherwise, non-zero resuspension doses arise only in cases of little interest: short plumes or very small evacuation speed </a:t>
            </a:r>
          </a:p>
          <a:p>
            <a:r>
              <a:rPr lang="en-US" dirty="0"/>
              <a:t>An anomaly in the skin deposition dose under evacuation in MACCS Version 4.2 was identified</a:t>
            </a:r>
          </a:p>
        </p:txBody>
      </p:sp>
      <p:sp>
        <p:nvSpPr>
          <p:cNvPr id="4" name="Slide Number Placeholder 3">
            <a:extLst>
              <a:ext uri="{FF2B5EF4-FFF2-40B4-BE49-F238E27FC236}">
                <a16:creationId xmlns:a16="http://schemas.microsoft.com/office/drawing/2014/main" id="{D19D9FA9-D24F-4386-9F6C-373BB6390DF3}"/>
              </a:ext>
            </a:extLst>
          </p:cNvPr>
          <p:cNvSpPr>
            <a:spLocks noGrp="1"/>
          </p:cNvSpPr>
          <p:nvPr>
            <p:ph type="sldNum" sz="quarter" idx="12"/>
          </p:nvPr>
        </p:nvSpPr>
        <p:spPr/>
        <p:txBody>
          <a:bodyPr/>
          <a:lstStyle/>
          <a:p>
            <a:fld id="{27CE633F-9882-4A5C-83A2-1109D0C73261}" type="slidenum">
              <a:rPr lang="en-US" smtClean="0"/>
              <a:t>20</a:t>
            </a:fld>
            <a:endParaRPr lang="en-US"/>
          </a:p>
        </p:txBody>
      </p:sp>
      <p:sp>
        <p:nvSpPr>
          <p:cNvPr id="5" name="Footer Placeholder 4">
            <a:extLst>
              <a:ext uri="{FF2B5EF4-FFF2-40B4-BE49-F238E27FC236}">
                <a16:creationId xmlns:a16="http://schemas.microsoft.com/office/drawing/2014/main" id="{273CB785-2DF3-F778-517E-EFD17C9272F1}"/>
              </a:ext>
            </a:extLst>
          </p:cNvPr>
          <p:cNvSpPr>
            <a:spLocks noGrp="1"/>
          </p:cNvSpPr>
          <p:nvPr>
            <p:ph type="ftr" sz="quarter" idx="11"/>
          </p:nvPr>
        </p:nvSpPr>
        <p:spPr/>
        <p:txBody>
          <a:bodyPr/>
          <a:lstStyle/>
          <a:p>
            <a:r>
              <a:rPr lang="en-US"/>
              <a:t>O. Pensado, Southwest Research Institute</a:t>
            </a:r>
            <a:endParaRPr lang="en-US" dirty="0"/>
          </a:p>
        </p:txBody>
      </p:sp>
    </p:spTree>
    <p:extLst>
      <p:ext uri="{BB962C8B-B14F-4D97-AF65-F5344CB8AC3E}">
        <p14:creationId xmlns:p14="http://schemas.microsoft.com/office/powerpoint/2010/main" val="382138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2D8F9-7CF8-F7FF-378C-964874C79D3E}"/>
              </a:ext>
            </a:extLst>
          </p:cNvPr>
          <p:cNvSpPr>
            <a:spLocks noGrp="1"/>
          </p:cNvSpPr>
          <p:nvPr>
            <p:ph type="title"/>
          </p:nvPr>
        </p:nvSpPr>
        <p:spPr>
          <a:xfrm>
            <a:off x="961490" y="2470371"/>
            <a:ext cx="10515600" cy="958629"/>
          </a:xfrm>
        </p:spPr>
        <p:txBody>
          <a:bodyPr/>
          <a:lstStyle/>
          <a:p>
            <a:r>
              <a:rPr lang="en-US" dirty="0"/>
              <a:t>Backup Slides</a:t>
            </a:r>
          </a:p>
        </p:txBody>
      </p:sp>
      <p:sp>
        <p:nvSpPr>
          <p:cNvPr id="3" name="Footer Placeholder 2">
            <a:extLst>
              <a:ext uri="{FF2B5EF4-FFF2-40B4-BE49-F238E27FC236}">
                <a16:creationId xmlns:a16="http://schemas.microsoft.com/office/drawing/2014/main" id="{CE0E0306-3A8A-EDF8-04DE-13B99B458938}"/>
              </a:ext>
            </a:extLst>
          </p:cNvPr>
          <p:cNvSpPr>
            <a:spLocks noGrp="1"/>
          </p:cNvSpPr>
          <p:nvPr>
            <p:ph type="ftr" sz="quarter" idx="11"/>
          </p:nvPr>
        </p:nvSpPr>
        <p:spPr/>
        <p:txBody>
          <a:bodyPr/>
          <a:lstStyle/>
          <a:p>
            <a:r>
              <a:rPr lang="en-US"/>
              <a:t>O. Pensado, Southwest Research Institute</a:t>
            </a:r>
          </a:p>
        </p:txBody>
      </p:sp>
      <p:sp>
        <p:nvSpPr>
          <p:cNvPr id="4" name="Slide Number Placeholder 3">
            <a:extLst>
              <a:ext uri="{FF2B5EF4-FFF2-40B4-BE49-F238E27FC236}">
                <a16:creationId xmlns:a16="http://schemas.microsoft.com/office/drawing/2014/main" id="{9FB85F42-E5F2-A288-0BC8-09EAE17278C9}"/>
              </a:ext>
            </a:extLst>
          </p:cNvPr>
          <p:cNvSpPr>
            <a:spLocks noGrp="1"/>
          </p:cNvSpPr>
          <p:nvPr>
            <p:ph type="sldNum" sz="quarter" idx="12"/>
          </p:nvPr>
        </p:nvSpPr>
        <p:spPr/>
        <p:txBody>
          <a:bodyPr/>
          <a:lstStyle/>
          <a:p>
            <a:fld id="{27CE633F-9882-4A5C-83A2-1109D0C73261}" type="slidenum">
              <a:rPr lang="en-US" smtClean="0"/>
              <a:t>21</a:t>
            </a:fld>
            <a:endParaRPr lang="en-US"/>
          </a:p>
        </p:txBody>
      </p:sp>
    </p:spTree>
    <p:extLst>
      <p:ext uri="{BB962C8B-B14F-4D97-AF65-F5344CB8AC3E}">
        <p14:creationId xmlns:p14="http://schemas.microsoft.com/office/powerpoint/2010/main" val="25569029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27B3C-A508-5671-3258-E7F8EA4AC511}"/>
              </a:ext>
            </a:extLst>
          </p:cNvPr>
          <p:cNvSpPr>
            <a:spLocks noGrp="1"/>
          </p:cNvSpPr>
          <p:nvPr>
            <p:ph type="title"/>
          </p:nvPr>
        </p:nvSpPr>
        <p:spPr/>
        <p:txBody>
          <a:bodyPr>
            <a:normAutofit/>
          </a:bodyPr>
          <a:lstStyle/>
          <a:p>
            <a:r>
              <a:rPr lang="en-US" dirty="0"/>
              <a:t>MACCS tracks concentrations on arcs of the grid</a:t>
            </a:r>
          </a:p>
        </p:txBody>
      </p:sp>
      <mc:AlternateContent xmlns:mc="http://schemas.openxmlformats.org/markup-compatibility/2006">
        <mc:Choice xmlns:a14="http://schemas.microsoft.com/office/drawing/2010/main" Requires="a14">
          <p:sp>
            <p:nvSpPr>
              <p:cNvPr id="12" name="Content Placeholder 11">
                <a:extLst>
                  <a:ext uri="{FF2B5EF4-FFF2-40B4-BE49-F238E27FC236}">
                    <a16:creationId xmlns:a16="http://schemas.microsoft.com/office/drawing/2014/main" id="{3B25D41A-BB7B-071C-6D95-704BA75BB1A2}"/>
                  </a:ext>
                </a:extLst>
              </p:cNvPr>
              <p:cNvSpPr>
                <a:spLocks noGrp="1"/>
              </p:cNvSpPr>
              <p:nvPr>
                <p:ph idx="1"/>
              </p:nvPr>
            </p:nvSpPr>
            <p:spPr>
              <a:xfrm>
                <a:off x="7437848" y="1864895"/>
                <a:ext cx="4754151" cy="4629751"/>
              </a:xfrm>
            </p:spPr>
            <p:txBody>
              <a:bodyPr>
                <a:normAutofit/>
              </a:bodyPr>
              <a:lstStyle/>
              <a:p>
                <a:r>
                  <a:rPr lang="en-US" dirty="0"/>
                  <a:t>Air concentration on the line is mapped to the arc</a:t>
                </a:r>
              </a:p>
              <a:p>
                <a:r>
                  <a:rPr lang="en-US" dirty="0"/>
                  <a:t>Plume spread limited to an arc half-length ≤ 2.15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𝑦</m:t>
                        </m:r>
                      </m:sub>
                    </m:sSub>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𝑥</m:t>
                        </m:r>
                      </m:e>
                    </m:d>
                  </m:oMath>
                </a14:m>
                <a:endParaRPr lang="en-US" dirty="0"/>
              </a:p>
              <a:p>
                <a:r>
                  <a:rPr lang="en-US" dirty="0"/>
                  <a:t>In case of evacuation, the plume spread is </a:t>
                </a:r>
                <a:r>
                  <a:rPr lang="en-US" u="sng" dirty="0"/>
                  <a:t>further constrained</a:t>
                </a:r>
                <a:r>
                  <a:rPr lang="en-US" dirty="0"/>
                  <a:t> to an arc half-length ≤ 1.5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𝑦</m:t>
                        </m:r>
                      </m:sub>
                    </m:sSub>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𝑥</m:t>
                        </m:r>
                      </m:e>
                    </m:d>
                  </m:oMath>
                </a14:m>
                <a:r>
                  <a:rPr lang="en-US" dirty="0"/>
                  <a:t>, referred to as top-hat approximation </a:t>
                </a:r>
              </a:p>
            </p:txBody>
          </p:sp>
        </mc:Choice>
        <mc:Fallback>
          <p:sp>
            <p:nvSpPr>
              <p:cNvPr id="12" name="Content Placeholder 11">
                <a:extLst>
                  <a:ext uri="{FF2B5EF4-FFF2-40B4-BE49-F238E27FC236}">
                    <a16:creationId xmlns:a16="http://schemas.microsoft.com/office/drawing/2014/main" id="{3B25D41A-BB7B-071C-6D95-704BA75BB1A2}"/>
                  </a:ext>
                </a:extLst>
              </p:cNvPr>
              <p:cNvSpPr>
                <a:spLocks noGrp="1" noRot="1" noChangeAspect="1" noMove="1" noResize="1" noEditPoints="1" noAdjustHandles="1" noChangeArrowheads="1" noChangeShapeType="1" noTextEdit="1"/>
              </p:cNvSpPr>
              <p:nvPr>
                <p:ph idx="1"/>
              </p:nvPr>
            </p:nvSpPr>
            <p:spPr>
              <a:xfrm>
                <a:off x="7437848" y="1864895"/>
                <a:ext cx="4754151" cy="4629751"/>
              </a:xfrm>
              <a:blipFill>
                <a:blip r:embed="rId3"/>
                <a:stretch>
                  <a:fillRect l="-2308" t="-2240"/>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F3A8D13C-196D-6CBA-869B-40220CAFF59B}"/>
              </a:ext>
            </a:extLst>
          </p:cNvPr>
          <p:cNvSpPr>
            <a:spLocks noGrp="1"/>
          </p:cNvSpPr>
          <p:nvPr>
            <p:ph type="sldNum" sz="quarter" idx="12"/>
          </p:nvPr>
        </p:nvSpPr>
        <p:spPr/>
        <p:txBody>
          <a:bodyPr/>
          <a:lstStyle/>
          <a:p>
            <a:fld id="{27CE633F-9882-4A5C-83A2-1109D0C73261}" type="slidenum">
              <a:rPr lang="en-US" smtClean="0"/>
              <a:t>22</a:t>
            </a:fld>
            <a:endParaRPr lang="en-US"/>
          </a:p>
        </p:txBody>
      </p:sp>
      <p:pic>
        <p:nvPicPr>
          <p:cNvPr id="5" name="Graphic 4">
            <a:extLst>
              <a:ext uri="{FF2B5EF4-FFF2-40B4-BE49-F238E27FC236}">
                <a16:creationId xmlns:a16="http://schemas.microsoft.com/office/drawing/2014/main" id="{95BDB251-26DA-7024-353E-72A54843DC7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62976" y="2144378"/>
            <a:ext cx="7028949" cy="3947859"/>
          </a:xfrm>
          <a:prstGeom prst="rect">
            <a:avLst/>
          </a:prstGeom>
        </p:spPr>
      </p:pic>
      <p:pic>
        <p:nvPicPr>
          <p:cNvPr id="7" name="Graphic 6">
            <a:extLst>
              <a:ext uri="{FF2B5EF4-FFF2-40B4-BE49-F238E27FC236}">
                <a16:creationId xmlns:a16="http://schemas.microsoft.com/office/drawing/2014/main" id="{144FB81F-4DE5-E459-9556-F947105C07D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62975" y="973291"/>
            <a:ext cx="7028949" cy="1481889"/>
          </a:xfrm>
          <a:prstGeom prst="rect">
            <a:avLst/>
          </a:prstGeom>
        </p:spPr>
      </p:pic>
      <p:sp>
        <p:nvSpPr>
          <p:cNvPr id="8" name="TextBox 7">
            <a:extLst>
              <a:ext uri="{FF2B5EF4-FFF2-40B4-BE49-F238E27FC236}">
                <a16:creationId xmlns:a16="http://schemas.microsoft.com/office/drawing/2014/main" id="{05C81D15-AB49-67C7-DED0-E5C6D039454C}"/>
              </a:ext>
            </a:extLst>
          </p:cNvPr>
          <p:cNvSpPr txBox="1"/>
          <p:nvPr/>
        </p:nvSpPr>
        <p:spPr>
          <a:xfrm>
            <a:off x="3657599" y="5434081"/>
            <a:ext cx="954107" cy="369332"/>
          </a:xfrm>
          <a:prstGeom prst="rect">
            <a:avLst/>
          </a:prstGeom>
          <a:noFill/>
        </p:spPr>
        <p:txBody>
          <a:bodyPr wrap="none" rtlCol="0">
            <a:spAutoFit/>
          </a:bodyPr>
          <a:lstStyle/>
          <a:p>
            <a:r>
              <a:rPr lang="en-US" dirty="0"/>
              <a:t>Source</a:t>
            </a:r>
          </a:p>
        </p:txBody>
      </p:sp>
      <p:cxnSp>
        <p:nvCxnSpPr>
          <p:cNvPr id="10" name="Straight Arrow Connector 9">
            <a:extLst>
              <a:ext uri="{FF2B5EF4-FFF2-40B4-BE49-F238E27FC236}">
                <a16:creationId xmlns:a16="http://schemas.microsoft.com/office/drawing/2014/main" id="{8A2C94AD-F081-CBF1-58C6-DC3CB618B6BC}"/>
              </a:ext>
            </a:extLst>
          </p:cNvPr>
          <p:cNvCxnSpPr/>
          <p:nvPr/>
        </p:nvCxnSpPr>
        <p:spPr>
          <a:xfrm>
            <a:off x="3132970" y="1864895"/>
            <a:ext cx="1888957" cy="0"/>
          </a:xfrm>
          <a:prstGeom prst="straightConnector1">
            <a:avLst/>
          </a:prstGeom>
          <a:ln w="25400">
            <a:solidFill>
              <a:srgbClr val="ED7D3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9D4E418-5D6D-F563-CD09-B5B17CF34EA3}"/>
                  </a:ext>
                </a:extLst>
              </p:cNvPr>
              <p:cNvSpPr txBox="1"/>
              <p:nvPr/>
            </p:nvSpPr>
            <p:spPr>
              <a:xfrm>
                <a:off x="3653588" y="1659923"/>
                <a:ext cx="811504" cy="391261"/>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ED7D31"/>
                              </a:solidFill>
                              <a:latin typeface="Cambria Math" panose="02040503050406030204" pitchFamily="18" charset="0"/>
                              <a:ea typeface="Cambria Math" panose="02040503050406030204" pitchFamily="18" charset="0"/>
                            </a:rPr>
                          </m:ctrlPr>
                        </m:sSubPr>
                        <m:e>
                          <m:r>
                            <a:rPr lang="en-US" i="1">
                              <a:solidFill>
                                <a:srgbClr val="ED7D31"/>
                              </a:solidFill>
                              <a:latin typeface="Cambria Math" panose="02040503050406030204" pitchFamily="18" charset="0"/>
                              <a:ea typeface="Cambria Math" panose="02040503050406030204" pitchFamily="18" charset="0"/>
                            </a:rPr>
                            <m:t>𝜎</m:t>
                          </m:r>
                        </m:e>
                        <m:sub>
                          <m:r>
                            <a:rPr lang="en-US" b="0" i="1" smtClean="0">
                              <a:solidFill>
                                <a:srgbClr val="ED7D31"/>
                              </a:solidFill>
                              <a:latin typeface="Cambria Math" panose="02040503050406030204" pitchFamily="18" charset="0"/>
                              <a:ea typeface="Cambria Math" panose="02040503050406030204" pitchFamily="18" charset="0"/>
                            </a:rPr>
                            <m:t>𝑦</m:t>
                          </m:r>
                        </m:sub>
                      </m:sSub>
                      <m:r>
                        <a:rPr lang="en-US" b="0" i="1" smtClean="0">
                          <a:solidFill>
                            <a:srgbClr val="ED7D31"/>
                          </a:solidFill>
                          <a:latin typeface="Cambria Math" panose="02040503050406030204" pitchFamily="18" charset="0"/>
                          <a:ea typeface="Cambria Math" panose="02040503050406030204" pitchFamily="18" charset="0"/>
                        </a:rPr>
                        <m:t>(</m:t>
                      </m:r>
                      <m:r>
                        <a:rPr lang="en-US" b="0" i="1" smtClean="0">
                          <a:solidFill>
                            <a:srgbClr val="ED7D31"/>
                          </a:solidFill>
                          <a:latin typeface="Cambria Math" panose="02040503050406030204" pitchFamily="18" charset="0"/>
                          <a:ea typeface="Cambria Math" panose="02040503050406030204" pitchFamily="18" charset="0"/>
                        </a:rPr>
                        <m:t>𝑥</m:t>
                      </m:r>
                      <m:r>
                        <a:rPr lang="en-US" b="0" i="1" smtClean="0">
                          <a:solidFill>
                            <a:srgbClr val="ED7D31"/>
                          </a:solidFill>
                          <a:latin typeface="Cambria Math" panose="02040503050406030204" pitchFamily="18" charset="0"/>
                          <a:ea typeface="Cambria Math" panose="02040503050406030204" pitchFamily="18" charset="0"/>
                        </a:rPr>
                        <m:t>)</m:t>
                      </m:r>
                    </m:oMath>
                  </m:oMathPara>
                </a14:m>
                <a:endParaRPr lang="en-US" dirty="0"/>
              </a:p>
            </p:txBody>
          </p:sp>
        </mc:Choice>
        <mc:Fallback xmlns="">
          <p:sp>
            <p:nvSpPr>
              <p:cNvPr id="11" name="TextBox 10">
                <a:extLst>
                  <a:ext uri="{FF2B5EF4-FFF2-40B4-BE49-F238E27FC236}">
                    <a16:creationId xmlns:a16="http://schemas.microsoft.com/office/drawing/2014/main" id="{79D4E418-5D6D-F563-CD09-B5B17CF34EA3}"/>
                  </a:ext>
                </a:extLst>
              </p:cNvPr>
              <p:cNvSpPr txBox="1">
                <a:spLocks noRot="1" noChangeAspect="1" noMove="1" noResize="1" noEditPoints="1" noAdjustHandles="1" noChangeArrowheads="1" noChangeShapeType="1" noTextEdit="1"/>
              </p:cNvSpPr>
              <p:nvPr/>
            </p:nvSpPr>
            <p:spPr>
              <a:xfrm>
                <a:off x="3653588" y="1659923"/>
                <a:ext cx="811504" cy="391261"/>
              </a:xfrm>
              <a:prstGeom prst="rect">
                <a:avLst/>
              </a:prstGeom>
              <a:blipFill>
                <a:blip r:embed="rId8"/>
                <a:stretch>
                  <a:fillRect b="-9375"/>
                </a:stretch>
              </a:blipFill>
            </p:spPr>
            <p:txBody>
              <a:bodyPr/>
              <a:lstStyle/>
              <a:p>
                <a:r>
                  <a:rPr lang="en-US">
                    <a:noFill/>
                  </a:rPr>
                  <a:t> </a:t>
                </a:r>
              </a:p>
            </p:txBody>
          </p:sp>
        </mc:Fallback>
      </mc:AlternateContent>
      <p:sp>
        <p:nvSpPr>
          <p:cNvPr id="13" name="Footer Placeholder 12">
            <a:extLst>
              <a:ext uri="{FF2B5EF4-FFF2-40B4-BE49-F238E27FC236}">
                <a16:creationId xmlns:a16="http://schemas.microsoft.com/office/drawing/2014/main" id="{BDEE9BEF-1377-D30A-6A38-D2A714F819C2}"/>
              </a:ext>
            </a:extLst>
          </p:cNvPr>
          <p:cNvSpPr>
            <a:spLocks noGrp="1"/>
          </p:cNvSpPr>
          <p:nvPr>
            <p:ph type="ftr" sz="quarter" idx="11"/>
          </p:nvPr>
        </p:nvSpPr>
        <p:spPr/>
        <p:txBody>
          <a:bodyPr/>
          <a:lstStyle/>
          <a:p>
            <a:r>
              <a:rPr lang="en-US"/>
              <a:t>O. Pensado, Southwest Research Institute</a:t>
            </a:r>
            <a:endParaRPr lang="en-US" dirty="0"/>
          </a:p>
        </p:txBody>
      </p:sp>
    </p:spTree>
    <p:extLst>
      <p:ext uri="{BB962C8B-B14F-4D97-AF65-F5344CB8AC3E}">
        <p14:creationId xmlns:p14="http://schemas.microsoft.com/office/powerpoint/2010/main" val="37675167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8EDC0-F812-A239-E67D-B8985BAA243C}"/>
              </a:ext>
            </a:extLst>
          </p:cNvPr>
          <p:cNvSpPr>
            <a:spLocks noGrp="1"/>
          </p:cNvSpPr>
          <p:nvPr>
            <p:ph type="title"/>
          </p:nvPr>
        </p:nvSpPr>
        <p:spPr/>
        <p:txBody>
          <a:bodyPr/>
          <a:lstStyle/>
          <a:p>
            <a:r>
              <a:rPr lang="en-US" dirty="0"/>
              <a:t>Plume spread with and without evacuation</a:t>
            </a:r>
          </a:p>
        </p:txBody>
      </p:sp>
      <p:sp>
        <p:nvSpPr>
          <p:cNvPr id="4" name="Footer Placeholder 3">
            <a:extLst>
              <a:ext uri="{FF2B5EF4-FFF2-40B4-BE49-F238E27FC236}">
                <a16:creationId xmlns:a16="http://schemas.microsoft.com/office/drawing/2014/main" id="{C0130329-C146-A121-9EE9-7A0D85F56D73}"/>
              </a:ext>
            </a:extLst>
          </p:cNvPr>
          <p:cNvSpPr>
            <a:spLocks noGrp="1"/>
          </p:cNvSpPr>
          <p:nvPr>
            <p:ph type="ftr" sz="quarter" idx="11"/>
          </p:nvPr>
        </p:nvSpPr>
        <p:spPr/>
        <p:txBody>
          <a:bodyPr/>
          <a:lstStyle/>
          <a:p>
            <a:r>
              <a:rPr lang="en-US"/>
              <a:t>O. Pensado, Southwest Research Institute</a:t>
            </a:r>
            <a:endParaRPr lang="en-US" dirty="0"/>
          </a:p>
        </p:txBody>
      </p:sp>
      <p:sp>
        <p:nvSpPr>
          <p:cNvPr id="5" name="Slide Number Placeholder 4">
            <a:extLst>
              <a:ext uri="{FF2B5EF4-FFF2-40B4-BE49-F238E27FC236}">
                <a16:creationId xmlns:a16="http://schemas.microsoft.com/office/drawing/2014/main" id="{5A9F8A0C-11C1-5794-20A6-0746ED3C0A39}"/>
              </a:ext>
            </a:extLst>
          </p:cNvPr>
          <p:cNvSpPr>
            <a:spLocks noGrp="1"/>
          </p:cNvSpPr>
          <p:nvPr>
            <p:ph type="sldNum" sz="quarter" idx="12"/>
          </p:nvPr>
        </p:nvSpPr>
        <p:spPr/>
        <p:txBody>
          <a:bodyPr/>
          <a:lstStyle/>
          <a:p>
            <a:fld id="{27CE633F-9882-4A5C-83A2-1109D0C73261}" type="slidenum">
              <a:rPr lang="en-US" smtClean="0"/>
              <a:t>23</a:t>
            </a:fld>
            <a:endParaRPr lang="en-US"/>
          </a:p>
        </p:txBody>
      </p:sp>
      <p:pic>
        <p:nvPicPr>
          <p:cNvPr id="11" name="Picture 10">
            <a:extLst>
              <a:ext uri="{FF2B5EF4-FFF2-40B4-BE49-F238E27FC236}">
                <a16:creationId xmlns:a16="http://schemas.microsoft.com/office/drawing/2014/main" id="{CFC05A6F-3426-302D-1E51-62251A171661}"/>
              </a:ext>
            </a:extLst>
          </p:cNvPr>
          <p:cNvPicPr>
            <a:picLocks noChangeAspect="1"/>
          </p:cNvPicPr>
          <p:nvPr/>
        </p:nvPicPr>
        <p:blipFill>
          <a:blip r:embed="rId2"/>
          <a:stretch>
            <a:fillRect/>
          </a:stretch>
        </p:blipFill>
        <p:spPr>
          <a:xfrm>
            <a:off x="41366" y="2149636"/>
            <a:ext cx="6159569" cy="3291931"/>
          </a:xfrm>
          <a:prstGeom prst="rect">
            <a:avLst/>
          </a:prstGeom>
        </p:spPr>
      </p:pic>
      <p:pic>
        <p:nvPicPr>
          <p:cNvPr id="13" name="Picture 12">
            <a:extLst>
              <a:ext uri="{FF2B5EF4-FFF2-40B4-BE49-F238E27FC236}">
                <a16:creationId xmlns:a16="http://schemas.microsoft.com/office/drawing/2014/main" id="{68DBABA4-6DDD-8A57-1133-27A4631B6C20}"/>
              </a:ext>
            </a:extLst>
          </p:cNvPr>
          <p:cNvPicPr>
            <a:picLocks noChangeAspect="1"/>
          </p:cNvPicPr>
          <p:nvPr/>
        </p:nvPicPr>
        <p:blipFill>
          <a:blip r:embed="rId3"/>
          <a:stretch>
            <a:fillRect/>
          </a:stretch>
        </p:blipFill>
        <p:spPr>
          <a:xfrm>
            <a:off x="6296297" y="2263775"/>
            <a:ext cx="5732437" cy="3063654"/>
          </a:xfrm>
          <a:prstGeom prst="rect">
            <a:avLst/>
          </a:prstGeom>
        </p:spPr>
      </p:pic>
      <p:sp>
        <p:nvSpPr>
          <p:cNvPr id="14" name="TextBox 13">
            <a:extLst>
              <a:ext uri="{FF2B5EF4-FFF2-40B4-BE49-F238E27FC236}">
                <a16:creationId xmlns:a16="http://schemas.microsoft.com/office/drawing/2014/main" id="{30443B7A-703B-4072-C17C-811F83F99562}"/>
              </a:ext>
            </a:extLst>
          </p:cNvPr>
          <p:cNvSpPr txBox="1"/>
          <p:nvPr/>
        </p:nvSpPr>
        <p:spPr>
          <a:xfrm>
            <a:off x="1201783" y="1658090"/>
            <a:ext cx="2600199" cy="461665"/>
          </a:xfrm>
          <a:prstGeom prst="rect">
            <a:avLst/>
          </a:prstGeom>
          <a:noFill/>
        </p:spPr>
        <p:txBody>
          <a:bodyPr wrap="none" rtlCol="0">
            <a:spAutoFit/>
          </a:bodyPr>
          <a:lstStyle/>
          <a:p>
            <a:r>
              <a:rPr lang="en-US" sz="2400" dirty="0"/>
              <a:t>No evacuation case</a:t>
            </a:r>
          </a:p>
        </p:txBody>
      </p:sp>
      <p:sp>
        <p:nvSpPr>
          <p:cNvPr id="15" name="TextBox 14">
            <a:extLst>
              <a:ext uri="{FF2B5EF4-FFF2-40B4-BE49-F238E27FC236}">
                <a16:creationId xmlns:a16="http://schemas.microsoft.com/office/drawing/2014/main" id="{11C6B12E-7ECF-36D8-F246-1A6D97831CED}"/>
              </a:ext>
            </a:extLst>
          </p:cNvPr>
          <p:cNvSpPr txBox="1"/>
          <p:nvPr/>
        </p:nvSpPr>
        <p:spPr>
          <a:xfrm>
            <a:off x="7218568" y="1684216"/>
            <a:ext cx="2161617" cy="461665"/>
          </a:xfrm>
          <a:prstGeom prst="rect">
            <a:avLst/>
          </a:prstGeom>
          <a:noFill/>
        </p:spPr>
        <p:txBody>
          <a:bodyPr wrap="none" rtlCol="0">
            <a:spAutoFit/>
          </a:bodyPr>
          <a:lstStyle/>
          <a:p>
            <a:r>
              <a:rPr lang="en-US" sz="2400" dirty="0"/>
              <a:t>Evacuation case</a:t>
            </a:r>
          </a:p>
        </p:txBody>
      </p:sp>
      <p:cxnSp>
        <p:nvCxnSpPr>
          <p:cNvPr id="17" name="Straight Arrow Connector 16">
            <a:extLst>
              <a:ext uri="{FF2B5EF4-FFF2-40B4-BE49-F238E27FC236}">
                <a16:creationId xmlns:a16="http://schemas.microsoft.com/office/drawing/2014/main" id="{ADBA7B1C-59DD-2CD3-D8DD-B1189C8824FF}"/>
              </a:ext>
            </a:extLst>
          </p:cNvPr>
          <p:cNvCxnSpPr/>
          <p:nvPr/>
        </p:nvCxnSpPr>
        <p:spPr>
          <a:xfrm flipV="1">
            <a:off x="8720646" y="3291840"/>
            <a:ext cx="671548" cy="1420280"/>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1A8DC6B-2247-EF07-502D-E930234BF5D4}"/>
              </a:ext>
            </a:extLst>
          </p:cNvPr>
          <p:cNvSpPr txBox="1"/>
          <p:nvPr/>
        </p:nvSpPr>
        <p:spPr>
          <a:xfrm rot="17704241">
            <a:off x="8397291" y="3817314"/>
            <a:ext cx="1702774" cy="369332"/>
          </a:xfrm>
          <a:prstGeom prst="rect">
            <a:avLst/>
          </a:prstGeom>
          <a:noFill/>
        </p:spPr>
        <p:txBody>
          <a:bodyPr wrap="none" rtlCol="0">
            <a:spAutoFit/>
          </a:bodyPr>
          <a:lstStyle/>
          <a:p>
            <a:r>
              <a:rPr lang="en-US" dirty="0"/>
              <a:t>Evacuation zone</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36EA37C-16CF-F258-0FC8-1E2F499C310D}"/>
                  </a:ext>
                </a:extLst>
              </p:cNvPr>
              <p:cNvSpPr txBox="1"/>
              <p:nvPr/>
            </p:nvSpPr>
            <p:spPr>
              <a:xfrm rot="17208269">
                <a:off x="2580920" y="2953399"/>
                <a:ext cx="1377621" cy="424283"/>
              </a:xfrm>
              <a:prstGeom prst="rect">
                <a:avLst/>
              </a:prstGeom>
              <a:noFill/>
            </p:spPr>
            <p:txBody>
              <a:bodyPr wrap="none" rtlCol="0">
                <a:spAutoFit/>
              </a:bodyPr>
              <a:lstStyle/>
              <a:p>
                <a:r>
                  <a:rPr lang="en-US" sz="2000" dirty="0">
                    <a:solidFill>
                      <a:schemeClr val="bg1">
                        <a:lumMod val="85000"/>
                      </a:schemeClr>
                    </a:solidFill>
                  </a:rPr>
                  <a:t>2.15 </a:t>
                </a:r>
                <a14:m>
                  <m:oMath xmlns:m="http://schemas.openxmlformats.org/officeDocument/2006/math">
                    <m:sSub>
                      <m:sSubPr>
                        <m:ctrlPr>
                          <a:rPr lang="en-US" sz="2000" i="1" smtClean="0">
                            <a:solidFill>
                              <a:schemeClr val="bg1">
                                <a:lumMod val="85000"/>
                              </a:schemeClr>
                            </a:solidFill>
                            <a:latin typeface="Cambria Math" panose="02040503050406030204" pitchFamily="18" charset="0"/>
                            <a:ea typeface="Cambria Math" panose="02040503050406030204" pitchFamily="18" charset="0"/>
                          </a:rPr>
                        </m:ctrlPr>
                      </m:sSubPr>
                      <m:e>
                        <m:r>
                          <a:rPr lang="en-US" sz="2000" i="1">
                            <a:solidFill>
                              <a:schemeClr val="bg1">
                                <a:lumMod val="85000"/>
                              </a:schemeClr>
                            </a:solidFill>
                            <a:latin typeface="Cambria Math" panose="02040503050406030204" pitchFamily="18" charset="0"/>
                            <a:ea typeface="Cambria Math" panose="02040503050406030204" pitchFamily="18" charset="0"/>
                          </a:rPr>
                          <m:t>𝜎</m:t>
                        </m:r>
                      </m:e>
                      <m:sub>
                        <m:r>
                          <a:rPr lang="en-US" sz="2000" b="0" i="1" smtClean="0">
                            <a:solidFill>
                              <a:schemeClr val="bg1">
                                <a:lumMod val="85000"/>
                              </a:schemeClr>
                            </a:solidFill>
                            <a:latin typeface="Cambria Math" panose="02040503050406030204" pitchFamily="18" charset="0"/>
                            <a:ea typeface="Cambria Math" panose="02040503050406030204" pitchFamily="18" charset="0"/>
                          </a:rPr>
                          <m:t>𝑦</m:t>
                        </m:r>
                      </m:sub>
                    </m:sSub>
                    <m:d>
                      <m:dPr>
                        <m:ctrlPr>
                          <a:rPr lang="en-US" sz="2000" b="0" i="1" smtClean="0">
                            <a:solidFill>
                              <a:schemeClr val="bg1">
                                <a:lumMod val="85000"/>
                              </a:schemeClr>
                            </a:solidFill>
                            <a:latin typeface="Cambria Math" panose="02040503050406030204" pitchFamily="18" charset="0"/>
                            <a:ea typeface="Cambria Math" panose="02040503050406030204" pitchFamily="18" charset="0"/>
                          </a:rPr>
                        </m:ctrlPr>
                      </m:dPr>
                      <m:e>
                        <m:r>
                          <a:rPr lang="en-US" sz="2000" b="0" i="1" smtClean="0">
                            <a:solidFill>
                              <a:schemeClr val="bg1">
                                <a:lumMod val="85000"/>
                              </a:schemeClr>
                            </a:solidFill>
                            <a:latin typeface="Cambria Math" panose="02040503050406030204" pitchFamily="18" charset="0"/>
                            <a:ea typeface="Cambria Math" panose="02040503050406030204" pitchFamily="18" charset="0"/>
                          </a:rPr>
                          <m:t>𝑥</m:t>
                        </m:r>
                      </m:e>
                    </m:d>
                  </m:oMath>
                </a14:m>
                <a:r>
                  <a:rPr lang="en-US" sz="2000" dirty="0">
                    <a:solidFill>
                      <a:schemeClr val="bg1">
                        <a:lumMod val="85000"/>
                      </a:schemeClr>
                    </a:solidFill>
                  </a:rPr>
                  <a:t> </a:t>
                </a:r>
              </a:p>
            </p:txBody>
          </p:sp>
        </mc:Choice>
        <mc:Fallback xmlns="">
          <p:sp>
            <p:nvSpPr>
              <p:cNvPr id="6" name="TextBox 5">
                <a:extLst>
                  <a:ext uri="{FF2B5EF4-FFF2-40B4-BE49-F238E27FC236}">
                    <a16:creationId xmlns:a16="http://schemas.microsoft.com/office/drawing/2014/main" id="{D36EA37C-16CF-F258-0FC8-1E2F499C310D}"/>
                  </a:ext>
                </a:extLst>
              </p:cNvPr>
              <p:cNvSpPr txBox="1">
                <a:spLocks noRot="1" noChangeAspect="1" noMove="1" noResize="1" noEditPoints="1" noAdjustHandles="1" noChangeArrowheads="1" noChangeShapeType="1" noTextEdit="1"/>
              </p:cNvSpPr>
              <p:nvPr/>
            </p:nvSpPr>
            <p:spPr>
              <a:xfrm rot="17208269">
                <a:off x="2580920" y="2953399"/>
                <a:ext cx="1377621" cy="424283"/>
              </a:xfrm>
              <a:prstGeom prst="rect">
                <a:avLst/>
              </a:prstGeom>
              <a:blipFill>
                <a:blip r:embed="rId4"/>
                <a:stretch>
                  <a:fillRect l="-5263" b="-59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08E6738-B13D-036A-F517-1E7B8038ABD1}"/>
                  </a:ext>
                </a:extLst>
              </p:cNvPr>
              <p:cNvSpPr txBox="1"/>
              <p:nvPr/>
            </p:nvSpPr>
            <p:spPr>
              <a:xfrm rot="4346857">
                <a:off x="1103355" y="3080997"/>
                <a:ext cx="1493037" cy="424283"/>
              </a:xfrm>
              <a:prstGeom prst="rect">
                <a:avLst/>
              </a:prstGeom>
              <a:noFill/>
            </p:spPr>
            <p:txBody>
              <a:bodyPr wrap="none" rtlCol="0">
                <a:spAutoFit/>
              </a:bodyPr>
              <a:lstStyle/>
              <a:p>
                <a:r>
                  <a:rPr lang="en-US" dirty="0">
                    <a:solidFill>
                      <a:schemeClr val="bg1">
                        <a:lumMod val="95000"/>
                      </a:schemeClr>
                    </a:solidFill>
                  </a:rPr>
                  <a:t>−</a:t>
                </a:r>
                <a:r>
                  <a:rPr lang="en-US" sz="2000" dirty="0">
                    <a:solidFill>
                      <a:schemeClr val="bg1">
                        <a:lumMod val="95000"/>
                      </a:schemeClr>
                    </a:solidFill>
                  </a:rPr>
                  <a:t>2.1</a:t>
                </a:r>
                <a:r>
                  <a:rPr lang="en-US" sz="2000" dirty="0">
                    <a:solidFill>
                      <a:schemeClr val="bg1">
                        <a:lumMod val="85000"/>
                      </a:schemeClr>
                    </a:solidFill>
                  </a:rPr>
                  <a:t>5 </a:t>
                </a:r>
                <a14:m>
                  <m:oMath xmlns:m="http://schemas.openxmlformats.org/officeDocument/2006/math">
                    <m:sSub>
                      <m:sSubPr>
                        <m:ctrlPr>
                          <a:rPr lang="en-US" sz="2000" i="1" smtClean="0">
                            <a:solidFill>
                              <a:schemeClr val="bg1">
                                <a:lumMod val="85000"/>
                              </a:schemeClr>
                            </a:solidFill>
                            <a:latin typeface="Cambria Math" panose="02040503050406030204" pitchFamily="18" charset="0"/>
                            <a:ea typeface="Cambria Math" panose="02040503050406030204" pitchFamily="18" charset="0"/>
                          </a:rPr>
                        </m:ctrlPr>
                      </m:sSubPr>
                      <m:e>
                        <m:r>
                          <a:rPr lang="en-US" sz="2000" i="1">
                            <a:solidFill>
                              <a:schemeClr val="bg1">
                                <a:lumMod val="85000"/>
                              </a:schemeClr>
                            </a:solidFill>
                            <a:latin typeface="Cambria Math" panose="02040503050406030204" pitchFamily="18" charset="0"/>
                            <a:ea typeface="Cambria Math" panose="02040503050406030204" pitchFamily="18" charset="0"/>
                          </a:rPr>
                          <m:t>𝜎</m:t>
                        </m:r>
                      </m:e>
                      <m:sub>
                        <m:r>
                          <a:rPr lang="en-US" sz="2000" b="0" i="1" smtClean="0">
                            <a:solidFill>
                              <a:schemeClr val="bg1">
                                <a:lumMod val="85000"/>
                              </a:schemeClr>
                            </a:solidFill>
                            <a:latin typeface="Cambria Math" panose="02040503050406030204" pitchFamily="18" charset="0"/>
                            <a:ea typeface="Cambria Math" panose="02040503050406030204" pitchFamily="18" charset="0"/>
                          </a:rPr>
                          <m:t>𝑦</m:t>
                        </m:r>
                      </m:sub>
                    </m:sSub>
                    <m:d>
                      <m:dPr>
                        <m:ctrlPr>
                          <a:rPr lang="en-US" sz="2000" b="0" i="1" smtClean="0">
                            <a:solidFill>
                              <a:schemeClr val="bg1">
                                <a:lumMod val="85000"/>
                              </a:schemeClr>
                            </a:solidFill>
                            <a:latin typeface="Cambria Math" panose="02040503050406030204" pitchFamily="18" charset="0"/>
                            <a:ea typeface="Cambria Math" panose="02040503050406030204" pitchFamily="18" charset="0"/>
                          </a:rPr>
                        </m:ctrlPr>
                      </m:dPr>
                      <m:e>
                        <m:r>
                          <a:rPr lang="en-US" sz="2000" b="0" i="1" smtClean="0">
                            <a:solidFill>
                              <a:schemeClr val="bg1">
                                <a:lumMod val="85000"/>
                              </a:schemeClr>
                            </a:solidFill>
                            <a:latin typeface="Cambria Math" panose="02040503050406030204" pitchFamily="18" charset="0"/>
                            <a:ea typeface="Cambria Math" panose="02040503050406030204" pitchFamily="18" charset="0"/>
                          </a:rPr>
                          <m:t>𝑥</m:t>
                        </m:r>
                      </m:e>
                    </m:d>
                  </m:oMath>
                </a14:m>
                <a:r>
                  <a:rPr lang="en-US" sz="2000" dirty="0">
                    <a:solidFill>
                      <a:schemeClr val="bg1">
                        <a:lumMod val="85000"/>
                      </a:schemeClr>
                    </a:solidFill>
                  </a:rPr>
                  <a:t> </a:t>
                </a:r>
              </a:p>
            </p:txBody>
          </p:sp>
        </mc:Choice>
        <mc:Fallback xmlns="">
          <p:sp>
            <p:nvSpPr>
              <p:cNvPr id="7" name="TextBox 6">
                <a:extLst>
                  <a:ext uri="{FF2B5EF4-FFF2-40B4-BE49-F238E27FC236}">
                    <a16:creationId xmlns:a16="http://schemas.microsoft.com/office/drawing/2014/main" id="{108E6738-B13D-036A-F517-1E7B8038ABD1}"/>
                  </a:ext>
                </a:extLst>
              </p:cNvPr>
              <p:cNvSpPr txBox="1">
                <a:spLocks noRot="1" noChangeAspect="1" noMove="1" noResize="1" noEditPoints="1" noAdjustHandles="1" noChangeArrowheads="1" noChangeShapeType="1" noTextEdit="1"/>
              </p:cNvSpPr>
              <p:nvPr/>
            </p:nvSpPr>
            <p:spPr>
              <a:xfrm rot="4346857">
                <a:off x="1103355" y="3080997"/>
                <a:ext cx="1493037" cy="424283"/>
              </a:xfrm>
              <a:prstGeom prst="rect">
                <a:avLst/>
              </a:prstGeom>
              <a:blipFill>
                <a:blip r:embed="rId5"/>
                <a:stretch>
                  <a:fillRect l="-9220" t="-273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71A5949-E5BF-73EF-B575-2DBBBAB53F8D}"/>
                  </a:ext>
                </a:extLst>
              </p:cNvPr>
              <p:cNvSpPr txBox="1"/>
              <p:nvPr/>
            </p:nvSpPr>
            <p:spPr>
              <a:xfrm rot="16981596">
                <a:off x="8282372" y="2990055"/>
                <a:ext cx="1247777" cy="424283"/>
              </a:xfrm>
              <a:prstGeom prst="rect">
                <a:avLst/>
              </a:prstGeom>
              <a:noFill/>
            </p:spPr>
            <p:txBody>
              <a:bodyPr wrap="none" rtlCol="0">
                <a:spAutoFit/>
              </a:bodyPr>
              <a:lstStyle/>
              <a:p>
                <a:r>
                  <a:rPr lang="en-US" sz="2000" dirty="0">
                    <a:solidFill>
                      <a:schemeClr val="tx1"/>
                    </a:solidFill>
                  </a:rPr>
                  <a:t>1.5 </a:t>
                </a:r>
                <a14:m>
                  <m:oMath xmlns:m="http://schemas.openxmlformats.org/officeDocument/2006/math">
                    <m:sSub>
                      <m:sSubPr>
                        <m:ctrlPr>
                          <a:rPr lang="en-US" sz="2000" i="1" smtClean="0">
                            <a:solidFill>
                              <a:schemeClr val="tx1"/>
                            </a:solidFill>
                            <a:latin typeface="Cambria Math" panose="02040503050406030204" pitchFamily="18" charset="0"/>
                            <a:ea typeface="Cambria Math" panose="02040503050406030204" pitchFamily="18" charset="0"/>
                          </a:rPr>
                        </m:ctrlPr>
                      </m:sSubPr>
                      <m:e>
                        <m:r>
                          <a:rPr lang="en-US" sz="2000" i="1">
                            <a:solidFill>
                              <a:schemeClr val="tx1"/>
                            </a:solidFill>
                            <a:latin typeface="Cambria Math" panose="02040503050406030204" pitchFamily="18" charset="0"/>
                            <a:ea typeface="Cambria Math" panose="02040503050406030204" pitchFamily="18" charset="0"/>
                          </a:rPr>
                          <m:t>𝜎</m:t>
                        </m:r>
                      </m:e>
                      <m:sub>
                        <m:r>
                          <a:rPr lang="en-US" sz="2000" b="0" i="1" smtClean="0">
                            <a:solidFill>
                              <a:schemeClr val="tx1"/>
                            </a:solidFill>
                            <a:latin typeface="Cambria Math" panose="02040503050406030204" pitchFamily="18" charset="0"/>
                            <a:ea typeface="Cambria Math" panose="02040503050406030204" pitchFamily="18" charset="0"/>
                          </a:rPr>
                          <m:t>𝑦</m:t>
                        </m:r>
                      </m:sub>
                    </m:sSub>
                    <m:d>
                      <m:dPr>
                        <m:ctrlPr>
                          <a:rPr lang="en-US" sz="2000" b="0" i="1" smtClean="0">
                            <a:solidFill>
                              <a:schemeClr val="tx1"/>
                            </a:solidFill>
                            <a:latin typeface="Cambria Math" panose="02040503050406030204" pitchFamily="18" charset="0"/>
                            <a:ea typeface="Cambria Math" panose="02040503050406030204" pitchFamily="18" charset="0"/>
                          </a:rPr>
                        </m:ctrlPr>
                      </m:dPr>
                      <m:e>
                        <m:r>
                          <a:rPr lang="en-US" sz="2000" b="0" i="1" smtClean="0">
                            <a:solidFill>
                              <a:schemeClr val="tx1"/>
                            </a:solidFill>
                            <a:latin typeface="Cambria Math" panose="02040503050406030204" pitchFamily="18" charset="0"/>
                            <a:ea typeface="Cambria Math" panose="02040503050406030204" pitchFamily="18" charset="0"/>
                          </a:rPr>
                          <m:t>𝑥</m:t>
                        </m:r>
                      </m:e>
                    </m:d>
                  </m:oMath>
                </a14:m>
                <a:r>
                  <a:rPr lang="en-US" sz="2000" dirty="0">
                    <a:solidFill>
                      <a:schemeClr val="tx1"/>
                    </a:solidFill>
                  </a:rPr>
                  <a:t> </a:t>
                </a:r>
              </a:p>
            </p:txBody>
          </p:sp>
        </mc:Choice>
        <mc:Fallback xmlns="">
          <p:sp>
            <p:nvSpPr>
              <p:cNvPr id="9" name="TextBox 8">
                <a:extLst>
                  <a:ext uri="{FF2B5EF4-FFF2-40B4-BE49-F238E27FC236}">
                    <a16:creationId xmlns:a16="http://schemas.microsoft.com/office/drawing/2014/main" id="{E71A5949-E5BF-73EF-B575-2DBBBAB53F8D}"/>
                  </a:ext>
                </a:extLst>
              </p:cNvPr>
              <p:cNvSpPr txBox="1">
                <a:spLocks noRot="1" noChangeAspect="1" noMove="1" noResize="1" noEditPoints="1" noAdjustHandles="1" noChangeArrowheads="1" noChangeShapeType="1" noTextEdit="1"/>
              </p:cNvSpPr>
              <p:nvPr/>
            </p:nvSpPr>
            <p:spPr>
              <a:xfrm rot="16981596">
                <a:off x="8282372" y="2990055"/>
                <a:ext cx="1247777" cy="424283"/>
              </a:xfrm>
              <a:prstGeom prst="rect">
                <a:avLst/>
              </a:prstGeom>
              <a:blipFill>
                <a:blip r:embed="rId6"/>
                <a:stretch>
                  <a:fillRect l="-6140" b="-6019"/>
                </a:stretch>
              </a:blipFill>
            </p:spPr>
            <p:txBody>
              <a:bodyPr/>
              <a:lstStyle/>
              <a:p>
                <a:r>
                  <a:rPr lang="en-US">
                    <a:noFill/>
                  </a:rPr>
                  <a:t> </a:t>
                </a:r>
              </a:p>
            </p:txBody>
          </p:sp>
        </mc:Fallback>
      </mc:AlternateContent>
    </p:spTree>
    <p:extLst>
      <p:ext uri="{BB962C8B-B14F-4D97-AF65-F5344CB8AC3E}">
        <p14:creationId xmlns:p14="http://schemas.microsoft.com/office/powerpoint/2010/main" val="3918242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02F7C-9632-402A-B18C-A6F46C233867}"/>
              </a:ext>
            </a:extLst>
          </p:cNvPr>
          <p:cNvSpPr>
            <a:spLocks noGrp="1"/>
          </p:cNvSpPr>
          <p:nvPr>
            <p:ph type="title"/>
          </p:nvPr>
        </p:nvSpPr>
        <p:spPr/>
        <p:txBody>
          <a:bodyPr/>
          <a:lstStyle/>
          <a:p>
            <a:r>
              <a:rPr lang="en-US" dirty="0"/>
              <a:t>Testing approach and focus</a:t>
            </a:r>
          </a:p>
        </p:txBody>
      </p:sp>
      <p:sp>
        <p:nvSpPr>
          <p:cNvPr id="3" name="Content Placeholder 2">
            <a:extLst>
              <a:ext uri="{FF2B5EF4-FFF2-40B4-BE49-F238E27FC236}">
                <a16:creationId xmlns:a16="http://schemas.microsoft.com/office/drawing/2014/main" id="{9309DFC2-775A-46D6-B80B-10EC28EA4B5B}"/>
              </a:ext>
            </a:extLst>
          </p:cNvPr>
          <p:cNvSpPr>
            <a:spLocks noGrp="1"/>
          </p:cNvSpPr>
          <p:nvPr>
            <p:ph idx="1"/>
          </p:nvPr>
        </p:nvSpPr>
        <p:spPr>
          <a:xfrm>
            <a:off x="248479" y="1142999"/>
            <a:ext cx="11648660" cy="5033963"/>
          </a:xfrm>
        </p:spPr>
        <p:txBody>
          <a:bodyPr/>
          <a:lstStyle/>
          <a:p>
            <a:r>
              <a:rPr lang="en-US" dirty="0"/>
              <a:t>Testing independent from software developers</a:t>
            </a:r>
          </a:p>
          <a:p>
            <a:r>
              <a:rPr lang="en-US" dirty="0"/>
              <a:t>Examination of extreme and limiting cases with closed form solutions</a:t>
            </a:r>
          </a:p>
          <a:p>
            <a:r>
              <a:rPr lang="en-US" dirty="0"/>
              <a:t>Simple systems: one plume segment, constant windspeed, one cohort, no decay chains, one long-lived isotope, uniform population density</a:t>
            </a:r>
          </a:p>
          <a:p>
            <a:r>
              <a:rPr lang="en-US" dirty="0"/>
              <a:t>MACCS Verification Report </a:t>
            </a:r>
            <a:r>
              <a:rPr lang="en-US" u="sng" dirty="0">
                <a:hlinkClick r:id="rId3"/>
              </a:rPr>
              <a:t>ML22026A461</a:t>
            </a:r>
            <a:r>
              <a:rPr lang="en-US" dirty="0"/>
              <a:t> is being updated</a:t>
            </a:r>
          </a:p>
          <a:p>
            <a:pPr lvl="1"/>
            <a:r>
              <a:rPr lang="en-US" dirty="0"/>
              <a:t>Multiple tests were updated with MACCS Version 4.2</a:t>
            </a:r>
          </a:p>
          <a:p>
            <a:pPr lvl="1"/>
            <a:r>
              <a:rPr lang="en-US" dirty="0"/>
              <a:t>MACCS Version 4.2 addressed issues identified in previous testing</a:t>
            </a:r>
          </a:p>
          <a:p>
            <a:r>
              <a:rPr lang="en-US" dirty="0"/>
              <a:t>The discussion on this presentation is focused on </a:t>
            </a:r>
            <a:r>
              <a:rPr lang="en-US" u="sng" dirty="0"/>
              <a:t>evacuation algorithms</a:t>
            </a:r>
          </a:p>
        </p:txBody>
      </p:sp>
      <p:sp>
        <p:nvSpPr>
          <p:cNvPr id="4" name="Slide Number Placeholder 3">
            <a:extLst>
              <a:ext uri="{FF2B5EF4-FFF2-40B4-BE49-F238E27FC236}">
                <a16:creationId xmlns:a16="http://schemas.microsoft.com/office/drawing/2014/main" id="{CED75FFA-9973-439F-B811-2F029E077AB5}"/>
              </a:ext>
            </a:extLst>
          </p:cNvPr>
          <p:cNvSpPr>
            <a:spLocks noGrp="1"/>
          </p:cNvSpPr>
          <p:nvPr>
            <p:ph type="sldNum" sz="quarter" idx="12"/>
          </p:nvPr>
        </p:nvSpPr>
        <p:spPr/>
        <p:txBody>
          <a:bodyPr/>
          <a:lstStyle/>
          <a:p>
            <a:fld id="{27CE633F-9882-4A5C-83A2-1109D0C73261}" type="slidenum">
              <a:rPr lang="en-US" smtClean="0"/>
              <a:t>3</a:t>
            </a:fld>
            <a:endParaRPr lang="en-US"/>
          </a:p>
        </p:txBody>
      </p:sp>
      <p:sp>
        <p:nvSpPr>
          <p:cNvPr id="5" name="Footer Placeholder 4">
            <a:extLst>
              <a:ext uri="{FF2B5EF4-FFF2-40B4-BE49-F238E27FC236}">
                <a16:creationId xmlns:a16="http://schemas.microsoft.com/office/drawing/2014/main" id="{F8C7EDCD-F1C4-9DF1-FEC1-A95AF16EAACF}"/>
              </a:ext>
            </a:extLst>
          </p:cNvPr>
          <p:cNvSpPr>
            <a:spLocks noGrp="1"/>
          </p:cNvSpPr>
          <p:nvPr>
            <p:ph type="ftr" sz="quarter" idx="11"/>
          </p:nvPr>
        </p:nvSpPr>
        <p:spPr/>
        <p:txBody>
          <a:bodyPr/>
          <a:lstStyle/>
          <a:p>
            <a:r>
              <a:rPr lang="en-US"/>
              <a:t>O. Pensado, Southwest Research Institute</a:t>
            </a:r>
            <a:endParaRPr lang="en-US" dirty="0"/>
          </a:p>
        </p:txBody>
      </p:sp>
    </p:spTree>
    <p:extLst>
      <p:ext uri="{BB962C8B-B14F-4D97-AF65-F5344CB8AC3E}">
        <p14:creationId xmlns:p14="http://schemas.microsoft.com/office/powerpoint/2010/main" val="2823046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58E71-096C-F7D3-AA8E-7CD9BCB0F076}"/>
              </a:ext>
            </a:extLst>
          </p:cNvPr>
          <p:cNvSpPr>
            <a:spLocks noGrp="1"/>
          </p:cNvSpPr>
          <p:nvPr>
            <p:ph type="title"/>
          </p:nvPr>
        </p:nvSpPr>
        <p:spPr/>
        <p:txBody>
          <a:bodyPr/>
          <a:lstStyle/>
          <a:p>
            <a:r>
              <a:rPr lang="en-US" dirty="0"/>
              <a:t>MACCS treats the cohort as a point</a:t>
            </a:r>
          </a:p>
        </p:txBody>
      </p:sp>
      <p:pic>
        <p:nvPicPr>
          <p:cNvPr id="7" name="Content Placeholder 6">
            <a:extLst>
              <a:ext uri="{FF2B5EF4-FFF2-40B4-BE49-F238E27FC236}">
                <a16:creationId xmlns:a16="http://schemas.microsoft.com/office/drawing/2014/main" id="{87EB646D-3AEE-D00E-9CB4-E7D0804A53F8}"/>
              </a:ext>
            </a:extLst>
          </p:cNvPr>
          <p:cNvPicPr>
            <a:picLocks noGrp="1" noChangeAspect="1"/>
          </p:cNvPicPr>
          <p:nvPr>
            <p:ph idx="1"/>
          </p:nvPr>
        </p:nvPicPr>
        <p:blipFill>
          <a:blip r:embed="rId2">
            <a:extLst>
              <a:ext uri="{96DAC541-7B7A-43D3-8B79-37D633B846F1}">
                <asvg:svgBlip xmlns:asvg="http://schemas.microsoft.com/office/drawing/2016/SVG/main" r:embed="rId3"/>
              </a:ext>
              <a:ext uri="{837473B0-CC2E-450A-ABE3-18F120FF3D39}">
                <a1611:picAttrSrcUrl xmlns:a1611="http://schemas.microsoft.com/office/drawing/2016/11/main" r:id="rId4"/>
              </a:ext>
            </a:extLst>
          </a:blip>
          <a:stretch>
            <a:fillRect/>
          </a:stretch>
        </p:blipFill>
        <p:spPr>
          <a:xfrm>
            <a:off x="2842425" y="1571262"/>
            <a:ext cx="1132874" cy="1276446"/>
          </a:xfrm>
        </p:spPr>
      </p:pic>
      <p:sp>
        <p:nvSpPr>
          <p:cNvPr id="4" name="Footer Placeholder 3">
            <a:extLst>
              <a:ext uri="{FF2B5EF4-FFF2-40B4-BE49-F238E27FC236}">
                <a16:creationId xmlns:a16="http://schemas.microsoft.com/office/drawing/2014/main" id="{DC186A66-4BD2-20C6-43E9-F0CF63B07FE3}"/>
              </a:ext>
            </a:extLst>
          </p:cNvPr>
          <p:cNvSpPr>
            <a:spLocks noGrp="1"/>
          </p:cNvSpPr>
          <p:nvPr>
            <p:ph type="ftr" sz="quarter" idx="11"/>
          </p:nvPr>
        </p:nvSpPr>
        <p:spPr/>
        <p:txBody>
          <a:bodyPr/>
          <a:lstStyle/>
          <a:p>
            <a:r>
              <a:rPr lang="en-US"/>
              <a:t>O. Pensado, Southwest Research Institute</a:t>
            </a:r>
            <a:endParaRPr lang="en-US" dirty="0"/>
          </a:p>
        </p:txBody>
      </p:sp>
      <p:sp>
        <p:nvSpPr>
          <p:cNvPr id="5" name="Slide Number Placeholder 4">
            <a:extLst>
              <a:ext uri="{FF2B5EF4-FFF2-40B4-BE49-F238E27FC236}">
                <a16:creationId xmlns:a16="http://schemas.microsoft.com/office/drawing/2014/main" id="{0DF3B03C-AB1A-8C69-893E-A949015A4EE0}"/>
              </a:ext>
            </a:extLst>
          </p:cNvPr>
          <p:cNvSpPr>
            <a:spLocks noGrp="1"/>
          </p:cNvSpPr>
          <p:nvPr>
            <p:ph type="sldNum" sz="quarter" idx="12"/>
          </p:nvPr>
        </p:nvSpPr>
        <p:spPr/>
        <p:txBody>
          <a:bodyPr/>
          <a:lstStyle/>
          <a:p>
            <a:fld id="{27CE633F-9882-4A5C-83A2-1109D0C73261}" type="slidenum">
              <a:rPr lang="en-US" smtClean="0"/>
              <a:t>4</a:t>
            </a:fld>
            <a:endParaRPr lang="en-US"/>
          </a:p>
        </p:txBody>
      </p:sp>
      <p:pic>
        <p:nvPicPr>
          <p:cNvPr id="8" name="Content Placeholder 6">
            <a:extLst>
              <a:ext uri="{FF2B5EF4-FFF2-40B4-BE49-F238E27FC236}">
                <a16:creationId xmlns:a16="http://schemas.microsoft.com/office/drawing/2014/main" id="{C21DCD78-925D-5430-4317-EA933796108F}"/>
              </a:ext>
            </a:extLst>
          </p:cNvPr>
          <p:cNvPicPr>
            <a:picLocks noChangeAspect="1"/>
          </p:cNvPicPr>
          <p:nvPr/>
        </p:nvPicPr>
        <p:blipFill>
          <a:blip r:embed="rId2">
            <a:extLst>
              <a:ext uri="{96DAC541-7B7A-43D3-8B79-37D633B846F1}">
                <asvg:svgBlip xmlns:asvg="http://schemas.microsoft.com/office/drawing/2016/SVG/main" r:embed="rId3"/>
              </a:ext>
              <a:ext uri="{837473B0-CC2E-450A-ABE3-18F120FF3D39}">
                <a1611:picAttrSrcUrl xmlns:a1611="http://schemas.microsoft.com/office/drawing/2016/11/main" r:id="rId4"/>
              </a:ext>
            </a:extLst>
          </a:blip>
          <a:stretch>
            <a:fillRect/>
          </a:stretch>
        </p:blipFill>
        <p:spPr>
          <a:xfrm>
            <a:off x="3975299" y="1573120"/>
            <a:ext cx="1132874" cy="1276446"/>
          </a:xfrm>
          <a:prstGeom prst="rect">
            <a:avLst/>
          </a:prstGeom>
        </p:spPr>
      </p:pic>
      <p:pic>
        <p:nvPicPr>
          <p:cNvPr id="9" name="Content Placeholder 6">
            <a:extLst>
              <a:ext uri="{FF2B5EF4-FFF2-40B4-BE49-F238E27FC236}">
                <a16:creationId xmlns:a16="http://schemas.microsoft.com/office/drawing/2014/main" id="{82659F33-A004-D4B2-35C0-BBA59E229D2F}"/>
              </a:ext>
            </a:extLst>
          </p:cNvPr>
          <p:cNvPicPr>
            <a:picLocks noChangeAspect="1"/>
          </p:cNvPicPr>
          <p:nvPr/>
        </p:nvPicPr>
        <p:blipFill>
          <a:blip r:embed="rId2">
            <a:extLst>
              <a:ext uri="{96DAC541-7B7A-43D3-8B79-37D633B846F1}">
                <asvg:svgBlip xmlns:asvg="http://schemas.microsoft.com/office/drawing/2016/SVG/main" r:embed="rId3"/>
              </a:ext>
              <a:ext uri="{837473B0-CC2E-450A-ABE3-18F120FF3D39}">
                <a1611:picAttrSrcUrl xmlns:a1611="http://schemas.microsoft.com/office/drawing/2016/11/main" r:id="rId4"/>
              </a:ext>
            </a:extLst>
          </a:blip>
          <a:stretch>
            <a:fillRect/>
          </a:stretch>
        </p:blipFill>
        <p:spPr>
          <a:xfrm>
            <a:off x="5108173" y="1573120"/>
            <a:ext cx="1132874" cy="1276446"/>
          </a:xfrm>
          <a:prstGeom prst="rect">
            <a:avLst/>
          </a:prstGeom>
        </p:spPr>
      </p:pic>
      <p:pic>
        <p:nvPicPr>
          <p:cNvPr id="10" name="Content Placeholder 6">
            <a:extLst>
              <a:ext uri="{FF2B5EF4-FFF2-40B4-BE49-F238E27FC236}">
                <a16:creationId xmlns:a16="http://schemas.microsoft.com/office/drawing/2014/main" id="{12ADEEA5-AE6D-5A0A-1859-2710600EC7AF}"/>
              </a:ext>
            </a:extLst>
          </p:cNvPr>
          <p:cNvPicPr>
            <a:picLocks noChangeAspect="1"/>
          </p:cNvPicPr>
          <p:nvPr/>
        </p:nvPicPr>
        <p:blipFill>
          <a:blip r:embed="rId2">
            <a:extLst>
              <a:ext uri="{96DAC541-7B7A-43D3-8B79-37D633B846F1}">
                <asvg:svgBlip xmlns:asvg="http://schemas.microsoft.com/office/drawing/2016/SVG/main" r:embed="rId3"/>
              </a:ext>
              <a:ext uri="{837473B0-CC2E-450A-ABE3-18F120FF3D39}">
                <a1611:picAttrSrcUrl xmlns:a1611="http://schemas.microsoft.com/office/drawing/2016/11/main" r:id="rId4"/>
              </a:ext>
            </a:extLst>
          </a:blip>
          <a:stretch>
            <a:fillRect/>
          </a:stretch>
        </p:blipFill>
        <p:spPr>
          <a:xfrm>
            <a:off x="6131859" y="1624737"/>
            <a:ext cx="1132874" cy="1276446"/>
          </a:xfrm>
          <a:prstGeom prst="rect">
            <a:avLst/>
          </a:prstGeom>
        </p:spPr>
      </p:pic>
      <p:sp>
        <p:nvSpPr>
          <p:cNvPr id="11" name="Rectangle 10">
            <a:extLst>
              <a:ext uri="{FF2B5EF4-FFF2-40B4-BE49-F238E27FC236}">
                <a16:creationId xmlns:a16="http://schemas.microsoft.com/office/drawing/2014/main" id="{FB65216A-609E-9B4F-9207-8F2D945541DD}"/>
              </a:ext>
            </a:extLst>
          </p:cNvPr>
          <p:cNvSpPr/>
          <p:nvPr/>
        </p:nvSpPr>
        <p:spPr>
          <a:xfrm>
            <a:off x="2842423" y="2901183"/>
            <a:ext cx="4285543" cy="48210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p>
        </p:txBody>
      </p:sp>
      <p:sp>
        <p:nvSpPr>
          <p:cNvPr id="13" name="Rectangle 12">
            <a:extLst>
              <a:ext uri="{FF2B5EF4-FFF2-40B4-BE49-F238E27FC236}">
                <a16:creationId xmlns:a16="http://schemas.microsoft.com/office/drawing/2014/main" id="{5383B4D3-6163-B6F7-F401-9FB9FF57353F}"/>
              </a:ext>
            </a:extLst>
          </p:cNvPr>
          <p:cNvSpPr/>
          <p:nvPr/>
        </p:nvSpPr>
        <p:spPr>
          <a:xfrm>
            <a:off x="7181561" y="2901818"/>
            <a:ext cx="4697843" cy="48210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+ 1 </a:t>
            </a:r>
          </a:p>
        </p:txBody>
      </p:sp>
      <p:sp>
        <p:nvSpPr>
          <p:cNvPr id="14" name="Rectangle 13">
            <a:extLst>
              <a:ext uri="{FF2B5EF4-FFF2-40B4-BE49-F238E27FC236}">
                <a16:creationId xmlns:a16="http://schemas.microsoft.com/office/drawing/2014/main" id="{E5EB4B30-18F3-5AD9-EDD9-9092A488353B}"/>
              </a:ext>
            </a:extLst>
          </p:cNvPr>
          <p:cNvSpPr/>
          <p:nvPr/>
        </p:nvSpPr>
        <p:spPr>
          <a:xfrm>
            <a:off x="247013" y="2901819"/>
            <a:ext cx="2540349" cy="481466"/>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t> 1</a:t>
            </a:r>
          </a:p>
        </p:txBody>
      </p:sp>
      <p:pic>
        <p:nvPicPr>
          <p:cNvPr id="15" name="Content Placeholder 6">
            <a:extLst>
              <a:ext uri="{FF2B5EF4-FFF2-40B4-BE49-F238E27FC236}">
                <a16:creationId xmlns:a16="http://schemas.microsoft.com/office/drawing/2014/main" id="{42D4088F-BBB4-10C2-E3B2-36338356A0DC}"/>
              </a:ext>
            </a:extLst>
          </p:cNvPr>
          <p:cNvPicPr>
            <a:picLocks noChangeAspect="1"/>
          </p:cNvPicPr>
          <p:nvPr/>
        </p:nvPicPr>
        <p:blipFill>
          <a:blip r:embed="rId2">
            <a:extLst>
              <a:ext uri="{96DAC541-7B7A-43D3-8B79-37D633B846F1}">
                <asvg:svgBlip xmlns:asvg="http://schemas.microsoft.com/office/drawing/2016/SVG/main" r:embed="rId3"/>
              </a:ext>
              <a:ext uri="{837473B0-CC2E-450A-ABE3-18F120FF3D39}">
                <a1611:picAttrSrcUrl xmlns:a1611="http://schemas.microsoft.com/office/drawing/2016/11/main" r:id="rId4"/>
              </a:ext>
            </a:extLst>
          </a:blip>
          <a:stretch>
            <a:fillRect/>
          </a:stretch>
        </p:blipFill>
        <p:spPr>
          <a:xfrm>
            <a:off x="2896020" y="4216854"/>
            <a:ext cx="1132874" cy="1276446"/>
          </a:xfrm>
          <a:prstGeom prst="rect">
            <a:avLst/>
          </a:prstGeom>
        </p:spPr>
      </p:pic>
      <p:sp>
        <p:nvSpPr>
          <p:cNvPr id="19" name="Rectangle 18">
            <a:extLst>
              <a:ext uri="{FF2B5EF4-FFF2-40B4-BE49-F238E27FC236}">
                <a16:creationId xmlns:a16="http://schemas.microsoft.com/office/drawing/2014/main" id="{269BA760-EDD8-7337-2B40-5930B62BB5E3}"/>
              </a:ext>
            </a:extLst>
          </p:cNvPr>
          <p:cNvSpPr/>
          <p:nvPr/>
        </p:nvSpPr>
        <p:spPr>
          <a:xfrm>
            <a:off x="2896018" y="5546775"/>
            <a:ext cx="4285543" cy="48210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p>
        </p:txBody>
      </p:sp>
      <p:sp>
        <p:nvSpPr>
          <p:cNvPr id="20" name="Rectangle 19">
            <a:extLst>
              <a:ext uri="{FF2B5EF4-FFF2-40B4-BE49-F238E27FC236}">
                <a16:creationId xmlns:a16="http://schemas.microsoft.com/office/drawing/2014/main" id="{013704F8-52D3-8091-D785-A05BD1BF3C05}"/>
              </a:ext>
            </a:extLst>
          </p:cNvPr>
          <p:cNvSpPr/>
          <p:nvPr/>
        </p:nvSpPr>
        <p:spPr>
          <a:xfrm>
            <a:off x="7235156" y="5547410"/>
            <a:ext cx="4697843" cy="48210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+ 1 </a:t>
            </a:r>
          </a:p>
        </p:txBody>
      </p:sp>
      <p:sp>
        <p:nvSpPr>
          <p:cNvPr id="21" name="Rectangle 20">
            <a:extLst>
              <a:ext uri="{FF2B5EF4-FFF2-40B4-BE49-F238E27FC236}">
                <a16:creationId xmlns:a16="http://schemas.microsoft.com/office/drawing/2014/main" id="{B111A4DF-00BC-DF5F-7123-227B7D514800}"/>
              </a:ext>
            </a:extLst>
          </p:cNvPr>
          <p:cNvSpPr/>
          <p:nvPr/>
        </p:nvSpPr>
        <p:spPr>
          <a:xfrm>
            <a:off x="300608" y="5547411"/>
            <a:ext cx="2540349" cy="481466"/>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t> 1</a:t>
            </a:r>
          </a:p>
        </p:txBody>
      </p:sp>
      <p:sp>
        <p:nvSpPr>
          <p:cNvPr id="22" name="Right Brace 21">
            <a:extLst>
              <a:ext uri="{FF2B5EF4-FFF2-40B4-BE49-F238E27FC236}">
                <a16:creationId xmlns:a16="http://schemas.microsoft.com/office/drawing/2014/main" id="{8F32A39B-FED2-10FB-A1EC-A006081C0B3A}"/>
              </a:ext>
            </a:extLst>
          </p:cNvPr>
          <p:cNvSpPr/>
          <p:nvPr/>
        </p:nvSpPr>
        <p:spPr>
          <a:xfrm rot="16200000">
            <a:off x="4721345" y="-706470"/>
            <a:ext cx="482100" cy="424287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a:extLst>
              <a:ext uri="{FF2B5EF4-FFF2-40B4-BE49-F238E27FC236}">
                <a16:creationId xmlns:a16="http://schemas.microsoft.com/office/drawing/2014/main" id="{8C4977B9-1AFD-0718-536F-DE41CBCA1068}"/>
              </a:ext>
            </a:extLst>
          </p:cNvPr>
          <p:cNvSpPr txBox="1"/>
          <p:nvPr/>
        </p:nvSpPr>
        <p:spPr>
          <a:xfrm>
            <a:off x="3245708" y="936386"/>
            <a:ext cx="3724930" cy="369332"/>
          </a:xfrm>
          <a:prstGeom prst="rect">
            <a:avLst/>
          </a:prstGeom>
          <a:noFill/>
        </p:spPr>
        <p:txBody>
          <a:bodyPr wrap="none" rtlCol="0">
            <a:spAutoFit/>
          </a:bodyPr>
          <a:lstStyle/>
          <a:p>
            <a:r>
              <a:rPr lang="en-US" dirty="0"/>
              <a:t>People uniformly distributed in sector</a:t>
            </a:r>
          </a:p>
        </p:txBody>
      </p:sp>
      <p:sp>
        <p:nvSpPr>
          <p:cNvPr id="24" name="TextBox 23">
            <a:extLst>
              <a:ext uri="{FF2B5EF4-FFF2-40B4-BE49-F238E27FC236}">
                <a16:creationId xmlns:a16="http://schemas.microsoft.com/office/drawing/2014/main" id="{BAFF6F5A-FE21-10AA-0B0F-A268740C0892}"/>
              </a:ext>
            </a:extLst>
          </p:cNvPr>
          <p:cNvSpPr txBox="1"/>
          <p:nvPr/>
        </p:nvSpPr>
        <p:spPr>
          <a:xfrm>
            <a:off x="2999897" y="3847522"/>
            <a:ext cx="4389920" cy="400110"/>
          </a:xfrm>
          <a:prstGeom prst="rect">
            <a:avLst/>
          </a:prstGeom>
          <a:noFill/>
        </p:spPr>
        <p:txBody>
          <a:bodyPr wrap="none" rtlCol="0">
            <a:spAutoFit/>
          </a:bodyPr>
          <a:lstStyle/>
          <a:p>
            <a:r>
              <a:rPr lang="en-US" sz="2000" dirty="0"/>
              <a:t>Cohort is simplified in MACCS as a point </a:t>
            </a:r>
          </a:p>
        </p:txBody>
      </p:sp>
    </p:spTree>
    <p:extLst>
      <p:ext uri="{BB962C8B-B14F-4D97-AF65-F5344CB8AC3E}">
        <p14:creationId xmlns:p14="http://schemas.microsoft.com/office/powerpoint/2010/main" val="3899779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58E71-096C-F7D3-AA8E-7CD9BCB0F076}"/>
              </a:ext>
            </a:extLst>
          </p:cNvPr>
          <p:cNvSpPr>
            <a:spLocks noGrp="1"/>
          </p:cNvSpPr>
          <p:nvPr>
            <p:ph type="title"/>
          </p:nvPr>
        </p:nvSpPr>
        <p:spPr/>
        <p:txBody>
          <a:bodyPr/>
          <a:lstStyle/>
          <a:p>
            <a:r>
              <a:rPr lang="en-US" dirty="0"/>
              <a:t>Evacuation on plume arrival and on an alarm</a:t>
            </a:r>
          </a:p>
        </p:txBody>
      </p:sp>
      <p:sp>
        <p:nvSpPr>
          <p:cNvPr id="4" name="Footer Placeholder 3">
            <a:extLst>
              <a:ext uri="{FF2B5EF4-FFF2-40B4-BE49-F238E27FC236}">
                <a16:creationId xmlns:a16="http://schemas.microsoft.com/office/drawing/2014/main" id="{DC186A66-4BD2-20C6-43E9-F0CF63B07FE3}"/>
              </a:ext>
            </a:extLst>
          </p:cNvPr>
          <p:cNvSpPr>
            <a:spLocks noGrp="1"/>
          </p:cNvSpPr>
          <p:nvPr>
            <p:ph type="ftr" sz="quarter" idx="11"/>
          </p:nvPr>
        </p:nvSpPr>
        <p:spPr/>
        <p:txBody>
          <a:bodyPr/>
          <a:lstStyle/>
          <a:p>
            <a:r>
              <a:rPr lang="en-US"/>
              <a:t>O. Pensado, Southwest Research Institute</a:t>
            </a:r>
            <a:endParaRPr lang="en-US" dirty="0"/>
          </a:p>
        </p:txBody>
      </p:sp>
      <p:sp>
        <p:nvSpPr>
          <p:cNvPr id="5" name="Slide Number Placeholder 4">
            <a:extLst>
              <a:ext uri="{FF2B5EF4-FFF2-40B4-BE49-F238E27FC236}">
                <a16:creationId xmlns:a16="http://schemas.microsoft.com/office/drawing/2014/main" id="{0DF3B03C-AB1A-8C69-893E-A949015A4EE0}"/>
              </a:ext>
            </a:extLst>
          </p:cNvPr>
          <p:cNvSpPr>
            <a:spLocks noGrp="1"/>
          </p:cNvSpPr>
          <p:nvPr>
            <p:ph type="sldNum" sz="quarter" idx="12"/>
          </p:nvPr>
        </p:nvSpPr>
        <p:spPr/>
        <p:txBody>
          <a:bodyPr/>
          <a:lstStyle/>
          <a:p>
            <a:fld id="{27CE633F-9882-4A5C-83A2-1109D0C73261}" type="slidenum">
              <a:rPr lang="en-US" smtClean="0"/>
              <a:t>5</a:t>
            </a:fld>
            <a:endParaRPr lang="en-US"/>
          </a:p>
        </p:txBody>
      </p:sp>
      <p:sp>
        <p:nvSpPr>
          <p:cNvPr id="11" name="Rectangle 10">
            <a:extLst>
              <a:ext uri="{FF2B5EF4-FFF2-40B4-BE49-F238E27FC236}">
                <a16:creationId xmlns:a16="http://schemas.microsoft.com/office/drawing/2014/main" id="{FB65216A-609E-9B4F-9207-8F2D945541DD}"/>
              </a:ext>
            </a:extLst>
          </p:cNvPr>
          <p:cNvSpPr/>
          <p:nvPr/>
        </p:nvSpPr>
        <p:spPr>
          <a:xfrm>
            <a:off x="2842423" y="2901183"/>
            <a:ext cx="4285543" cy="48210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p>
        </p:txBody>
      </p:sp>
      <p:sp>
        <p:nvSpPr>
          <p:cNvPr id="13" name="Rectangle 12">
            <a:extLst>
              <a:ext uri="{FF2B5EF4-FFF2-40B4-BE49-F238E27FC236}">
                <a16:creationId xmlns:a16="http://schemas.microsoft.com/office/drawing/2014/main" id="{5383B4D3-6163-B6F7-F401-9FB9FF57353F}"/>
              </a:ext>
            </a:extLst>
          </p:cNvPr>
          <p:cNvSpPr/>
          <p:nvPr/>
        </p:nvSpPr>
        <p:spPr>
          <a:xfrm>
            <a:off x="7181561" y="2901818"/>
            <a:ext cx="4697843" cy="48210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+ 1 </a:t>
            </a:r>
          </a:p>
        </p:txBody>
      </p:sp>
      <p:sp>
        <p:nvSpPr>
          <p:cNvPr id="14" name="Rectangle 13">
            <a:extLst>
              <a:ext uri="{FF2B5EF4-FFF2-40B4-BE49-F238E27FC236}">
                <a16:creationId xmlns:a16="http://schemas.microsoft.com/office/drawing/2014/main" id="{E5EB4B30-18F3-5AD9-EDD9-9092A488353B}"/>
              </a:ext>
            </a:extLst>
          </p:cNvPr>
          <p:cNvSpPr/>
          <p:nvPr/>
        </p:nvSpPr>
        <p:spPr>
          <a:xfrm>
            <a:off x="247013" y="2901819"/>
            <a:ext cx="2540349" cy="481466"/>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t> 1</a:t>
            </a:r>
          </a:p>
        </p:txBody>
      </p:sp>
      <p:pic>
        <p:nvPicPr>
          <p:cNvPr id="15" name="Content Placeholder 6">
            <a:extLst>
              <a:ext uri="{FF2B5EF4-FFF2-40B4-BE49-F238E27FC236}">
                <a16:creationId xmlns:a16="http://schemas.microsoft.com/office/drawing/2014/main" id="{42D4088F-BBB4-10C2-E3B2-36338356A0DC}"/>
              </a:ext>
            </a:extLst>
          </p:cNvPr>
          <p:cNvPicPr>
            <a:picLocks noChangeAspect="1"/>
          </p:cNvPicPr>
          <p:nvPr/>
        </p:nvPicPr>
        <p:blipFill>
          <a:blip r:embed="rId2">
            <a:extLst>
              <a:ext uri="{96DAC541-7B7A-43D3-8B79-37D633B846F1}">
                <asvg:svgBlip xmlns:asvg="http://schemas.microsoft.com/office/drawing/2016/SVG/main" r:embed="rId3"/>
              </a:ext>
              <a:ext uri="{837473B0-CC2E-450A-ABE3-18F120FF3D39}">
                <a1611:picAttrSrcUrl xmlns:a1611="http://schemas.microsoft.com/office/drawing/2016/11/main" r:id="rId4"/>
              </a:ext>
            </a:extLst>
          </a:blip>
          <a:stretch>
            <a:fillRect/>
          </a:stretch>
        </p:blipFill>
        <p:spPr>
          <a:xfrm>
            <a:off x="2896020" y="4216854"/>
            <a:ext cx="1132874" cy="1276446"/>
          </a:xfrm>
          <a:prstGeom prst="rect">
            <a:avLst/>
          </a:prstGeom>
        </p:spPr>
      </p:pic>
      <p:sp>
        <p:nvSpPr>
          <p:cNvPr id="19" name="Rectangle 18">
            <a:extLst>
              <a:ext uri="{FF2B5EF4-FFF2-40B4-BE49-F238E27FC236}">
                <a16:creationId xmlns:a16="http://schemas.microsoft.com/office/drawing/2014/main" id="{269BA760-EDD8-7337-2B40-5930B62BB5E3}"/>
              </a:ext>
            </a:extLst>
          </p:cNvPr>
          <p:cNvSpPr/>
          <p:nvPr/>
        </p:nvSpPr>
        <p:spPr>
          <a:xfrm>
            <a:off x="2896018" y="5546775"/>
            <a:ext cx="4285543" cy="48210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p>
        </p:txBody>
      </p:sp>
      <p:sp>
        <p:nvSpPr>
          <p:cNvPr id="20" name="Rectangle 19">
            <a:extLst>
              <a:ext uri="{FF2B5EF4-FFF2-40B4-BE49-F238E27FC236}">
                <a16:creationId xmlns:a16="http://schemas.microsoft.com/office/drawing/2014/main" id="{013704F8-52D3-8091-D785-A05BD1BF3C05}"/>
              </a:ext>
            </a:extLst>
          </p:cNvPr>
          <p:cNvSpPr/>
          <p:nvPr/>
        </p:nvSpPr>
        <p:spPr>
          <a:xfrm>
            <a:off x="7235156" y="5547410"/>
            <a:ext cx="4697843" cy="48210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+ 1 </a:t>
            </a:r>
          </a:p>
        </p:txBody>
      </p:sp>
      <p:sp>
        <p:nvSpPr>
          <p:cNvPr id="21" name="Rectangle 20">
            <a:extLst>
              <a:ext uri="{FF2B5EF4-FFF2-40B4-BE49-F238E27FC236}">
                <a16:creationId xmlns:a16="http://schemas.microsoft.com/office/drawing/2014/main" id="{B111A4DF-00BC-DF5F-7123-227B7D514800}"/>
              </a:ext>
            </a:extLst>
          </p:cNvPr>
          <p:cNvSpPr/>
          <p:nvPr/>
        </p:nvSpPr>
        <p:spPr>
          <a:xfrm>
            <a:off x="300608" y="5547411"/>
            <a:ext cx="2540349" cy="481466"/>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t> 1</a:t>
            </a:r>
          </a:p>
        </p:txBody>
      </p:sp>
      <p:pic>
        <p:nvPicPr>
          <p:cNvPr id="3" name="Content Placeholder 6" descr="Icon&#10;&#10;Description automatically generated">
            <a:extLst>
              <a:ext uri="{FF2B5EF4-FFF2-40B4-BE49-F238E27FC236}">
                <a16:creationId xmlns:a16="http://schemas.microsoft.com/office/drawing/2014/main" id="{BDDFDEB9-83BB-988D-0A9E-6F10707B98EB}"/>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300608" y="705552"/>
            <a:ext cx="3243014" cy="1705961"/>
          </a:xfrm>
          <a:prstGeom prst="rect">
            <a:avLst/>
          </a:prstGeom>
        </p:spPr>
      </p:pic>
      <p:pic>
        <p:nvPicPr>
          <p:cNvPr id="7" name="Content Placeholder 6">
            <a:extLst>
              <a:ext uri="{FF2B5EF4-FFF2-40B4-BE49-F238E27FC236}">
                <a16:creationId xmlns:a16="http://schemas.microsoft.com/office/drawing/2014/main" id="{87EB646D-3AEE-D00E-9CB4-E7D0804A53F8}"/>
              </a:ext>
            </a:extLst>
          </p:cNvPr>
          <p:cNvPicPr>
            <a:picLocks noGrp="1" noChangeAspect="1"/>
          </p:cNvPicPr>
          <p:nvPr>
            <p:ph idx="1"/>
          </p:nvPr>
        </p:nvPicPr>
        <p:blipFill>
          <a:blip r:embed="rId2">
            <a:extLst>
              <a:ext uri="{96DAC541-7B7A-43D3-8B79-37D633B846F1}">
                <asvg:svgBlip xmlns:asvg="http://schemas.microsoft.com/office/drawing/2016/SVG/main" r:embed="rId3"/>
              </a:ext>
              <a:ext uri="{837473B0-CC2E-450A-ABE3-18F120FF3D39}">
                <a1611:picAttrSrcUrl xmlns:a1611="http://schemas.microsoft.com/office/drawing/2016/11/main" r:id="rId4"/>
              </a:ext>
            </a:extLst>
          </a:blip>
          <a:stretch>
            <a:fillRect/>
          </a:stretch>
        </p:blipFill>
        <p:spPr>
          <a:xfrm>
            <a:off x="2842425" y="1571262"/>
            <a:ext cx="1132874" cy="1276446"/>
          </a:xfrm>
        </p:spPr>
      </p:pic>
      <p:pic>
        <p:nvPicPr>
          <p:cNvPr id="6" name="Content Placeholder 6">
            <a:extLst>
              <a:ext uri="{FF2B5EF4-FFF2-40B4-BE49-F238E27FC236}">
                <a16:creationId xmlns:a16="http://schemas.microsoft.com/office/drawing/2014/main" id="{35C9CE64-A56F-1BA1-3792-E4D24C163E03}"/>
              </a:ext>
            </a:extLst>
          </p:cNvPr>
          <p:cNvPicPr>
            <a:picLocks noChangeAspect="1"/>
          </p:cNvPicPr>
          <p:nvPr/>
        </p:nvPicPr>
        <p:blipFill>
          <a:blip r:embed="rId2">
            <a:extLst>
              <a:ext uri="{96DAC541-7B7A-43D3-8B79-37D633B846F1}">
                <asvg:svgBlip xmlns:asvg="http://schemas.microsoft.com/office/drawing/2016/SVG/main" r:embed="rId3"/>
              </a:ext>
              <a:ext uri="{837473B0-CC2E-450A-ABE3-18F120FF3D39}">
                <a1611:picAttrSrcUrl xmlns:a1611="http://schemas.microsoft.com/office/drawing/2016/11/main" r:id="rId4"/>
              </a:ext>
            </a:extLst>
          </a:blip>
          <a:stretch>
            <a:fillRect/>
          </a:stretch>
        </p:blipFill>
        <p:spPr>
          <a:xfrm>
            <a:off x="804052" y="1625373"/>
            <a:ext cx="1132874" cy="1276446"/>
          </a:xfrm>
          <a:prstGeom prst="rect">
            <a:avLst/>
          </a:prstGeom>
        </p:spPr>
      </p:pic>
      <p:pic>
        <p:nvPicPr>
          <p:cNvPr id="12" name="Content Placeholder 6">
            <a:extLst>
              <a:ext uri="{FF2B5EF4-FFF2-40B4-BE49-F238E27FC236}">
                <a16:creationId xmlns:a16="http://schemas.microsoft.com/office/drawing/2014/main" id="{4B596C77-0176-3256-6CE5-FCF207D99948}"/>
              </a:ext>
            </a:extLst>
          </p:cNvPr>
          <p:cNvPicPr>
            <a:picLocks noChangeAspect="1"/>
          </p:cNvPicPr>
          <p:nvPr/>
        </p:nvPicPr>
        <p:blipFill>
          <a:blip r:embed="rId2">
            <a:extLst>
              <a:ext uri="{96DAC541-7B7A-43D3-8B79-37D633B846F1}">
                <asvg:svgBlip xmlns:asvg="http://schemas.microsoft.com/office/drawing/2016/SVG/main" r:embed="rId3"/>
              </a:ext>
              <a:ext uri="{837473B0-CC2E-450A-ABE3-18F120FF3D39}">
                <a1611:picAttrSrcUrl xmlns:a1611="http://schemas.microsoft.com/office/drawing/2016/11/main" r:id="rId4"/>
              </a:ext>
            </a:extLst>
          </a:blip>
          <a:stretch>
            <a:fillRect/>
          </a:stretch>
        </p:blipFill>
        <p:spPr>
          <a:xfrm>
            <a:off x="384313" y="4245810"/>
            <a:ext cx="1132874" cy="1276446"/>
          </a:xfrm>
          <a:prstGeom prst="rect">
            <a:avLst/>
          </a:prstGeom>
        </p:spPr>
      </p:pic>
      <p:pic>
        <p:nvPicPr>
          <p:cNvPr id="16" name="Content Placeholder 6">
            <a:extLst>
              <a:ext uri="{FF2B5EF4-FFF2-40B4-BE49-F238E27FC236}">
                <a16:creationId xmlns:a16="http://schemas.microsoft.com/office/drawing/2014/main" id="{8D2CB926-723B-7A4B-FCF8-588EA5C9E9C3}"/>
              </a:ext>
            </a:extLst>
          </p:cNvPr>
          <p:cNvPicPr>
            <a:picLocks noChangeAspect="1"/>
          </p:cNvPicPr>
          <p:nvPr/>
        </p:nvPicPr>
        <p:blipFill>
          <a:blip r:embed="rId2">
            <a:extLst>
              <a:ext uri="{96DAC541-7B7A-43D3-8B79-37D633B846F1}">
                <asvg:svgBlip xmlns:asvg="http://schemas.microsoft.com/office/drawing/2016/SVG/main" r:embed="rId3"/>
              </a:ext>
              <a:ext uri="{837473B0-CC2E-450A-ABE3-18F120FF3D39}">
                <a1611:picAttrSrcUrl xmlns:a1611="http://schemas.microsoft.com/office/drawing/2016/11/main" r:id="rId4"/>
              </a:ext>
            </a:extLst>
          </a:blip>
          <a:stretch>
            <a:fillRect/>
          </a:stretch>
        </p:blipFill>
        <p:spPr>
          <a:xfrm>
            <a:off x="7271273" y="4193657"/>
            <a:ext cx="1132874" cy="1276446"/>
          </a:xfrm>
          <a:prstGeom prst="rect">
            <a:avLst/>
          </a:prstGeom>
        </p:spPr>
      </p:pic>
      <p:pic>
        <p:nvPicPr>
          <p:cNvPr id="26" name="Picture 25" descr="A picture containing logo&#10;&#10;Description automatically generated">
            <a:extLst>
              <a:ext uri="{FF2B5EF4-FFF2-40B4-BE49-F238E27FC236}">
                <a16:creationId xmlns:a16="http://schemas.microsoft.com/office/drawing/2014/main" id="{78A06439-9D8C-5EDF-56A0-5308D3E01747}"/>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7127966" y="1625372"/>
            <a:ext cx="657178" cy="1198503"/>
          </a:xfrm>
          <a:prstGeom prst="rect">
            <a:avLst/>
          </a:prstGeom>
        </p:spPr>
      </p:pic>
      <p:pic>
        <p:nvPicPr>
          <p:cNvPr id="28" name="Picture 27" descr="Icon&#10;&#10;Description automatically generated">
            <a:extLst>
              <a:ext uri="{FF2B5EF4-FFF2-40B4-BE49-F238E27FC236}">
                <a16:creationId xmlns:a16="http://schemas.microsoft.com/office/drawing/2014/main" id="{3AD8F8D4-10BF-604E-A9D2-36CABE8E84B9}"/>
              </a:ext>
            </a:extLst>
          </p:cNvPr>
          <p:cNvPicPr>
            <a:picLocks noChangeAspect="1"/>
          </p:cNvPicPr>
          <p:nvPr/>
        </p:nvPicPr>
        <p:blipFill>
          <a:blip r:embed="rId9">
            <a:extLst>
              <a:ext uri="{837473B0-CC2E-450A-ABE3-18F120FF3D39}">
                <a1611:picAttrSrcUrl xmlns:a1611="http://schemas.microsoft.com/office/drawing/2016/11/main" r:id="rId10"/>
              </a:ext>
            </a:extLst>
          </a:blip>
          <a:stretch>
            <a:fillRect/>
          </a:stretch>
        </p:blipFill>
        <p:spPr>
          <a:xfrm>
            <a:off x="4617846" y="3826806"/>
            <a:ext cx="1276446" cy="1276446"/>
          </a:xfrm>
          <a:prstGeom prst="rect">
            <a:avLst/>
          </a:prstGeom>
        </p:spPr>
      </p:pic>
      <p:sp>
        <p:nvSpPr>
          <p:cNvPr id="29" name="TextBox 28">
            <a:extLst>
              <a:ext uri="{FF2B5EF4-FFF2-40B4-BE49-F238E27FC236}">
                <a16:creationId xmlns:a16="http://schemas.microsoft.com/office/drawing/2014/main" id="{895DCAA3-75ED-6D37-CF99-372DB368FB1B}"/>
              </a:ext>
            </a:extLst>
          </p:cNvPr>
          <p:cNvSpPr txBox="1"/>
          <p:nvPr/>
        </p:nvSpPr>
        <p:spPr>
          <a:xfrm>
            <a:off x="4486094" y="10465587"/>
            <a:ext cx="334479" cy="3554819"/>
          </a:xfrm>
          <a:prstGeom prst="rect">
            <a:avLst/>
          </a:prstGeom>
          <a:noFill/>
        </p:spPr>
        <p:txBody>
          <a:bodyPr wrap="square" rtlCol="0">
            <a:spAutoFit/>
          </a:bodyPr>
          <a:lstStyle/>
          <a:p>
            <a:r>
              <a:rPr lang="en-US" sz="900">
                <a:hlinkClick r:id="rId10" tooltip="https://www.freepngimg.com/png/94129-alarm-area-timer-clock-free-hq-image"/>
              </a:rPr>
              <a:t>This Photo</a:t>
            </a:r>
            <a:r>
              <a:rPr lang="en-US" sz="900"/>
              <a:t> by Unknown Author is licensed under </a:t>
            </a:r>
            <a:r>
              <a:rPr lang="en-US" sz="900">
                <a:hlinkClick r:id="rId11" tooltip="https://creativecommons.org/licenses/by-nc/3.0/"/>
              </a:rPr>
              <a:t>CC BY-NC</a:t>
            </a:r>
            <a:endParaRPr lang="en-US" sz="900"/>
          </a:p>
        </p:txBody>
      </p:sp>
      <p:sp>
        <p:nvSpPr>
          <p:cNvPr id="30" name="TextBox 29">
            <a:extLst>
              <a:ext uri="{FF2B5EF4-FFF2-40B4-BE49-F238E27FC236}">
                <a16:creationId xmlns:a16="http://schemas.microsoft.com/office/drawing/2014/main" id="{C60FCF18-4037-925A-6160-29CF327961D4}"/>
              </a:ext>
            </a:extLst>
          </p:cNvPr>
          <p:cNvSpPr txBox="1"/>
          <p:nvPr/>
        </p:nvSpPr>
        <p:spPr>
          <a:xfrm>
            <a:off x="7015578" y="952303"/>
            <a:ext cx="3815554" cy="646331"/>
          </a:xfrm>
          <a:prstGeom prst="rect">
            <a:avLst/>
          </a:prstGeom>
          <a:noFill/>
        </p:spPr>
        <p:txBody>
          <a:bodyPr wrap="square" rtlCol="0">
            <a:spAutoFit/>
          </a:bodyPr>
          <a:lstStyle/>
          <a:p>
            <a:r>
              <a:rPr lang="en-US" dirty="0"/>
              <a:t>Standing cohort: starts evacuating when plume arrives </a:t>
            </a:r>
          </a:p>
        </p:txBody>
      </p:sp>
      <p:sp>
        <p:nvSpPr>
          <p:cNvPr id="31" name="TextBox 30">
            <a:extLst>
              <a:ext uri="{FF2B5EF4-FFF2-40B4-BE49-F238E27FC236}">
                <a16:creationId xmlns:a16="http://schemas.microsoft.com/office/drawing/2014/main" id="{45F49CCF-F193-6E31-3695-E1DD8CB4C43E}"/>
              </a:ext>
            </a:extLst>
          </p:cNvPr>
          <p:cNvSpPr txBox="1"/>
          <p:nvPr/>
        </p:nvSpPr>
        <p:spPr>
          <a:xfrm>
            <a:off x="3543622" y="3603751"/>
            <a:ext cx="5352927" cy="369332"/>
          </a:xfrm>
          <a:prstGeom prst="rect">
            <a:avLst/>
          </a:prstGeom>
          <a:noFill/>
        </p:spPr>
        <p:txBody>
          <a:bodyPr wrap="square" rtlCol="0">
            <a:spAutoFit/>
          </a:bodyPr>
          <a:lstStyle/>
          <a:p>
            <a:r>
              <a:rPr lang="en-US" dirty="0"/>
              <a:t>Alarm triggers evacuation everywhere</a:t>
            </a:r>
          </a:p>
        </p:txBody>
      </p:sp>
    </p:spTree>
    <p:extLst>
      <p:ext uri="{BB962C8B-B14F-4D97-AF65-F5344CB8AC3E}">
        <p14:creationId xmlns:p14="http://schemas.microsoft.com/office/powerpoint/2010/main" val="21737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093A6-B1E6-FA2D-E649-4EC648270217}"/>
              </a:ext>
            </a:extLst>
          </p:cNvPr>
          <p:cNvSpPr>
            <a:spLocks noGrp="1"/>
          </p:cNvSpPr>
          <p:nvPr>
            <p:ph type="title"/>
          </p:nvPr>
        </p:nvSpPr>
        <p:spPr/>
        <p:txBody>
          <a:bodyPr/>
          <a:lstStyle/>
          <a:p>
            <a:r>
              <a:rPr lang="en-US" dirty="0"/>
              <a:t>Plume and cohort overlap concept</a:t>
            </a:r>
          </a:p>
        </p:txBody>
      </p:sp>
      <p:pic>
        <p:nvPicPr>
          <p:cNvPr id="7" name="Content Placeholder 6" descr="Icon&#10;&#10;Description automatically generated">
            <a:extLst>
              <a:ext uri="{FF2B5EF4-FFF2-40B4-BE49-F238E27FC236}">
                <a16:creationId xmlns:a16="http://schemas.microsoft.com/office/drawing/2014/main" id="{3A465DC8-8817-EE38-A9FD-DAEBD5548332}"/>
              </a:ext>
            </a:extLst>
          </p:cNvPr>
          <p:cNvPicPr>
            <a:picLocks noGrp="1" noChangeAspect="1"/>
          </p:cNvPicPr>
          <p:nvPr>
            <p:ph idx="1"/>
          </p:nvPr>
        </p:nvPicPr>
        <p:blipFill>
          <a:blip r:embed="rId3">
            <a:extLst>
              <a:ext uri="{837473B0-CC2E-450A-ABE3-18F120FF3D39}">
                <a1611:picAttrSrcUrl xmlns:a1611="http://schemas.microsoft.com/office/drawing/2016/11/main" r:id="rId4"/>
              </a:ext>
            </a:extLst>
          </a:blip>
          <a:stretch>
            <a:fillRect/>
          </a:stretch>
        </p:blipFill>
        <p:spPr>
          <a:xfrm>
            <a:off x="1759913" y="3127350"/>
            <a:ext cx="3243014" cy="1705961"/>
          </a:xfrm>
        </p:spPr>
      </p:pic>
      <p:sp>
        <p:nvSpPr>
          <p:cNvPr id="4" name="Footer Placeholder 3">
            <a:extLst>
              <a:ext uri="{FF2B5EF4-FFF2-40B4-BE49-F238E27FC236}">
                <a16:creationId xmlns:a16="http://schemas.microsoft.com/office/drawing/2014/main" id="{39D0305A-3AE8-0E24-3E8D-2CE4D3BA7BBC}"/>
              </a:ext>
            </a:extLst>
          </p:cNvPr>
          <p:cNvSpPr>
            <a:spLocks noGrp="1"/>
          </p:cNvSpPr>
          <p:nvPr>
            <p:ph type="ftr" sz="quarter" idx="11"/>
          </p:nvPr>
        </p:nvSpPr>
        <p:spPr/>
        <p:txBody>
          <a:bodyPr/>
          <a:lstStyle/>
          <a:p>
            <a:r>
              <a:rPr lang="en-US"/>
              <a:t>O. Pensado, Southwest Research Institute</a:t>
            </a:r>
            <a:endParaRPr lang="en-US" dirty="0"/>
          </a:p>
        </p:txBody>
      </p:sp>
      <p:sp>
        <p:nvSpPr>
          <p:cNvPr id="5" name="Slide Number Placeholder 4">
            <a:extLst>
              <a:ext uri="{FF2B5EF4-FFF2-40B4-BE49-F238E27FC236}">
                <a16:creationId xmlns:a16="http://schemas.microsoft.com/office/drawing/2014/main" id="{D6241F8E-9D1E-FC8E-D611-514458410427}"/>
              </a:ext>
            </a:extLst>
          </p:cNvPr>
          <p:cNvSpPr>
            <a:spLocks noGrp="1"/>
          </p:cNvSpPr>
          <p:nvPr>
            <p:ph type="sldNum" sz="quarter" idx="12"/>
          </p:nvPr>
        </p:nvSpPr>
        <p:spPr/>
        <p:txBody>
          <a:bodyPr/>
          <a:lstStyle/>
          <a:p>
            <a:fld id="{27CE633F-9882-4A5C-83A2-1109D0C73261}" type="slidenum">
              <a:rPr lang="en-US" smtClean="0"/>
              <a:t>6</a:t>
            </a:fld>
            <a:endParaRPr lang="en-US"/>
          </a:p>
        </p:txBody>
      </p:sp>
      <p:pic>
        <p:nvPicPr>
          <p:cNvPr id="8" name="Content Placeholder 6">
            <a:extLst>
              <a:ext uri="{FF2B5EF4-FFF2-40B4-BE49-F238E27FC236}">
                <a16:creationId xmlns:a16="http://schemas.microsoft.com/office/drawing/2014/main" id="{348A5721-5944-971A-FD2B-E219AEA7A8FA}"/>
              </a:ext>
            </a:extLst>
          </p:cNvPr>
          <p:cNvPicPr>
            <a:picLocks noChangeAspect="1"/>
          </p:cNvPicPr>
          <p:nvPr/>
        </p:nvPicPr>
        <p:blipFill>
          <a:blip r:embed="rId5">
            <a:extLst>
              <a:ext uri="{96DAC541-7B7A-43D3-8B79-37D633B846F1}">
                <asvg:svgBlip xmlns:asvg="http://schemas.microsoft.com/office/drawing/2016/SVG/main" r:embed="rId6"/>
              </a:ext>
              <a:ext uri="{837473B0-CC2E-450A-ABE3-18F120FF3D39}">
                <a1611:picAttrSrcUrl xmlns:a1611="http://schemas.microsoft.com/office/drawing/2016/11/main" r:id="rId7"/>
              </a:ext>
            </a:extLst>
          </a:blip>
          <a:stretch>
            <a:fillRect/>
          </a:stretch>
        </p:blipFill>
        <p:spPr>
          <a:xfrm>
            <a:off x="6039623" y="4145012"/>
            <a:ext cx="1132874" cy="1276446"/>
          </a:xfrm>
          <a:prstGeom prst="rect">
            <a:avLst/>
          </a:prstGeom>
        </p:spPr>
      </p:pic>
      <p:sp>
        <p:nvSpPr>
          <p:cNvPr id="9" name="Rectangle 8">
            <a:extLst>
              <a:ext uri="{FF2B5EF4-FFF2-40B4-BE49-F238E27FC236}">
                <a16:creationId xmlns:a16="http://schemas.microsoft.com/office/drawing/2014/main" id="{06076AA4-80C6-4A92-4FA1-B5B53299C310}"/>
              </a:ext>
            </a:extLst>
          </p:cNvPr>
          <p:cNvSpPr/>
          <p:nvPr/>
        </p:nvSpPr>
        <p:spPr>
          <a:xfrm>
            <a:off x="2860156" y="5441255"/>
            <a:ext cx="4285543" cy="482101"/>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p>
        </p:txBody>
      </p:sp>
      <p:sp>
        <p:nvSpPr>
          <p:cNvPr id="10" name="Rectangle 9">
            <a:extLst>
              <a:ext uri="{FF2B5EF4-FFF2-40B4-BE49-F238E27FC236}">
                <a16:creationId xmlns:a16="http://schemas.microsoft.com/office/drawing/2014/main" id="{F9BADDBC-7E3F-752E-AD0D-F3A14CAFA87D}"/>
              </a:ext>
            </a:extLst>
          </p:cNvPr>
          <p:cNvSpPr/>
          <p:nvPr/>
        </p:nvSpPr>
        <p:spPr>
          <a:xfrm>
            <a:off x="7199294" y="5441890"/>
            <a:ext cx="4697843" cy="48210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+ 1 </a:t>
            </a:r>
          </a:p>
        </p:txBody>
      </p:sp>
      <p:sp>
        <p:nvSpPr>
          <p:cNvPr id="11" name="Rectangle 10">
            <a:extLst>
              <a:ext uri="{FF2B5EF4-FFF2-40B4-BE49-F238E27FC236}">
                <a16:creationId xmlns:a16="http://schemas.microsoft.com/office/drawing/2014/main" id="{58FB5075-3C50-B5A6-696F-C52C29F4F9E2}"/>
              </a:ext>
            </a:extLst>
          </p:cNvPr>
          <p:cNvSpPr/>
          <p:nvPr/>
        </p:nvSpPr>
        <p:spPr>
          <a:xfrm>
            <a:off x="264746" y="5441891"/>
            <a:ext cx="2540349" cy="48146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t> 1</a:t>
            </a:r>
          </a:p>
        </p:txBody>
      </p:sp>
      <p:sp>
        <p:nvSpPr>
          <p:cNvPr id="6" name="Content Placeholder 2">
            <a:extLst>
              <a:ext uri="{FF2B5EF4-FFF2-40B4-BE49-F238E27FC236}">
                <a16:creationId xmlns:a16="http://schemas.microsoft.com/office/drawing/2014/main" id="{D5333C1F-63B9-2FB8-AA31-521CB2B12E6D}"/>
              </a:ext>
            </a:extLst>
          </p:cNvPr>
          <p:cNvSpPr txBox="1">
            <a:spLocks/>
          </p:cNvSpPr>
          <p:nvPr/>
        </p:nvSpPr>
        <p:spPr>
          <a:xfrm>
            <a:off x="248480" y="1018831"/>
            <a:ext cx="11695042" cy="215721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2400" dirty="0"/>
              <a:t>In this example, air and ground in sector </a:t>
            </a:r>
            <a:r>
              <a:rPr lang="en-US" sz="2400" i="1" dirty="0">
                <a:latin typeface="Cambria" panose="02040503050406030204" pitchFamily="18" charset="0"/>
                <a:ea typeface="Cambria" panose="02040503050406030204" pitchFamily="18" charset="0"/>
              </a:rPr>
              <a:t>j</a:t>
            </a:r>
            <a:r>
              <a:rPr lang="en-US" sz="2400" dirty="0"/>
              <a:t> are assumed contaminated, and evacuees are assumed exposed while traveling in sector </a:t>
            </a:r>
            <a:r>
              <a:rPr lang="en-US" sz="2400" i="1" dirty="0">
                <a:latin typeface="Cambria" panose="02040503050406030204" pitchFamily="18" charset="0"/>
                <a:ea typeface="Cambria" panose="02040503050406030204" pitchFamily="18" charset="0"/>
              </a:rPr>
              <a:t>j</a:t>
            </a:r>
            <a:r>
              <a:rPr lang="en-US" sz="2400" dirty="0"/>
              <a:t>, although the plume is behind</a:t>
            </a:r>
          </a:p>
          <a:p>
            <a:pPr marL="342900" indent="-342900">
              <a:buFont typeface="Arial" panose="020B0604020202020204" pitchFamily="34" charset="0"/>
              <a:buChar char="•"/>
            </a:pPr>
            <a:r>
              <a:rPr lang="en-US" sz="2400" dirty="0"/>
              <a:t>Overlap concept is not uniformly applied in all modeling cases in MACCS</a:t>
            </a:r>
          </a:p>
          <a:p>
            <a:pPr marL="800100" lvl="1" indent="-342900">
              <a:buFont typeface="Arial" panose="020B0604020202020204" pitchFamily="34" charset="0"/>
              <a:buChar char="•"/>
            </a:pPr>
            <a:r>
              <a:rPr lang="en-US" dirty="0"/>
              <a:t>Exception: i</a:t>
            </a:r>
            <a:r>
              <a:rPr lang="en-US" sz="2400" dirty="0"/>
              <a:t>nhalation, </a:t>
            </a:r>
            <a:r>
              <a:rPr lang="en-US" sz="2400" dirty="0" err="1"/>
              <a:t>cloudshine</a:t>
            </a:r>
            <a:r>
              <a:rPr lang="en-US" sz="2400" dirty="0"/>
              <a:t>, and skin deposition under </a:t>
            </a:r>
            <a:r>
              <a:rPr lang="en-US" sz="2400" u="sng" dirty="0"/>
              <a:t>evacuation on plume arrival</a:t>
            </a:r>
            <a:r>
              <a:rPr lang="en-US" sz="2400" dirty="0"/>
              <a:t> assume true physical overlap for exposure and non-zero doses</a:t>
            </a:r>
          </a:p>
        </p:txBody>
      </p:sp>
      <p:sp>
        <p:nvSpPr>
          <p:cNvPr id="3" name="TextBox 2">
            <a:extLst>
              <a:ext uri="{FF2B5EF4-FFF2-40B4-BE49-F238E27FC236}">
                <a16:creationId xmlns:a16="http://schemas.microsoft.com/office/drawing/2014/main" id="{788F5122-5748-C4AB-1508-BD9D66097C00}"/>
              </a:ext>
            </a:extLst>
          </p:cNvPr>
          <p:cNvSpPr txBox="1"/>
          <p:nvPr/>
        </p:nvSpPr>
        <p:spPr>
          <a:xfrm>
            <a:off x="5097582" y="3379375"/>
            <a:ext cx="3016955" cy="923330"/>
          </a:xfrm>
          <a:prstGeom prst="rect">
            <a:avLst/>
          </a:prstGeom>
          <a:noFill/>
        </p:spPr>
        <p:txBody>
          <a:bodyPr wrap="square" rtlCol="0">
            <a:spAutoFit/>
          </a:bodyPr>
          <a:lstStyle/>
          <a:p>
            <a:r>
              <a:rPr lang="en-US" dirty="0"/>
              <a:t>Air conservatively assumed contaminated everywhere above </a:t>
            </a:r>
            <a:r>
              <a:rPr lang="en-US" sz="1800" dirty="0"/>
              <a:t>sector </a:t>
            </a:r>
            <a:r>
              <a:rPr lang="en-US" sz="1800" i="1" dirty="0">
                <a:latin typeface="Cambria" panose="02040503050406030204" pitchFamily="18" charset="0"/>
                <a:ea typeface="Cambria" panose="02040503050406030204" pitchFamily="18" charset="0"/>
              </a:rPr>
              <a:t>j</a:t>
            </a:r>
            <a:r>
              <a:rPr lang="en-US" dirty="0"/>
              <a:t> </a:t>
            </a:r>
          </a:p>
        </p:txBody>
      </p:sp>
      <p:sp>
        <p:nvSpPr>
          <p:cNvPr id="12" name="TextBox 11">
            <a:extLst>
              <a:ext uri="{FF2B5EF4-FFF2-40B4-BE49-F238E27FC236}">
                <a16:creationId xmlns:a16="http://schemas.microsoft.com/office/drawing/2014/main" id="{6854637F-6081-B7E3-D6DD-E6BB32110566}"/>
              </a:ext>
            </a:extLst>
          </p:cNvPr>
          <p:cNvSpPr txBox="1"/>
          <p:nvPr/>
        </p:nvSpPr>
        <p:spPr>
          <a:xfrm>
            <a:off x="2808640" y="5856492"/>
            <a:ext cx="4566413" cy="646331"/>
          </a:xfrm>
          <a:prstGeom prst="rect">
            <a:avLst/>
          </a:prstGeom>
          <a:noFill/>
        </p:spPr>
        <p:txBody>
          <a:bodyPr wrap="square" rtlCol="0">
            <a:spAutoFit/>
          </a:bodyPr>
          <a:lstStyle/>
          <a:p>
            <a:r>
              <a:rPr lang="en-US" dirty="0"/>
              <a:t>Ground conservatively assumed contaminated everywhere in </a:t>
            </a:r>
            <a:r>
              <a:rPr lang="en-US" sz="1800" dirty="0"/>
              <a:t>sector </a:t>
            </a:r>
            <a:r>
              <a:rPr lang="en-US" sz="1800" i="1" dirty="0">
                <a:latin typeface="Cambria" panose="02040503050406030204" pitchFamily="18" charset="0"/>
                <a:ea typeface="Cambria" panose="02040503050406030204" pitchFamily="18" charset="0"/>
              </a:rPr>
              <a:t>j</a:t>
            </a:r>
            <a:r>
              <a:rPr lang="en-US" dirty="0"/>
              <a:t> </a:t>
            </a:r>
          </a:p>
        </p:txBody>
      </p:sp>
    </p:spTree>
    <p:extLst>
      <p:ext uri="{BB962C8B-B14F-4D97-AF65-F5344CB8AC3E}">
        <p14:creationId xmlns:p14="http://schemas.microsoft.com/office/powerpoint/2010/main" val="171406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E863C-809C-A149-4A1B-D209AABA3AAA}"/>
              </a:ext>
            </a:extLst>
          </p:cNvPr>
          <p:cNvSpPr>
            <a:spLocks noGrp="1"/>
          </p:cNvSpPr>
          <p:nvPr>
            <p:ph type="title"/>
          </p:nvPr>
        </p:nvSpPr>
        <p:spPr/>
        <p:txBody>
          <a:bodyPr/>
          <a:lstStyle/>
          <a:p>
            <a:r>
              <a:rPr lang="en-US" dirty="0"/>
              <a:t>Exposure time</a:t>
            </a:r>
          </a:p>
        </p:txBody>
      </p:sp>
      <p:sp>
        <p:nvSpPr>
          <p:cNvPr id="3" name="Content Placeholder 2">
            <a:extLst>
              <a:ext uri="{FF2B5EF4-FFF2-40B4-BE49-F238E27FC236}">
                <a16:creationId xmlns:a16="http://schemas.microsoft.com/office/drawing/2014/main" id="{6594CE9C-D311-A684-6970-F71E7DC67D14}"/>
              </a:ext>
            </a:extLst>
          </p:cNvPr>
          <p:cNvSpPr>
            <a:spLocks noGrp="1"/>
          </p:cNvSpPr>
          <p:nvPr>
            <p:ph idx="1"/>
          </p:nvPr>
        </p:nvSpPr>
        <p:spPr>
          <a:xfrm>
            <a:off x="402337" y="1246909"/>
            <a:ext cx="11494802" cy="1963211"/>
          </a:xfrm>
        </p:spPr>
        <p:txBody>
          <a:bodyPr/>
          <a:lstStyle/>
          <a:p>
            <a:r>
              <a:rPr lang="en-US" dirty="0"/>
              <a:t>Exposure time = evacuees’ travel time through sector </a:t>
            </a:r>
            <a:r>
              <a:rPr lang="en-US" i="1" dirty="0">
                <a:latin typeface="Cambria" panose="02040503050406030204" pitchFamily="18" charset="0"/>
                <a:ea typeface="Cambria" panose="02040503050406030204" pitchFamily="18" charset="0"/>
              </a:rPr>
              <a:t>j</a:t>
            </a:r>
            <a:r>
              <a:rPr lang="en-US" dirty="0"/>
              <a:t> </a:t>
            </a:r>
          </a:p>
          <a:p>
            <a:pPr lvl="1"/>
            <a:r>
              <a:rPr lang="en-US" dirty="0"/>
              <a:t>Plume pathways under </a:t>
            </a:r>
            <a:r>
              <a:rPr lang="en-US" u="sng" dirty="0"/>
              <a:t>evacuation on plume arrival</a:t>
            </a:r>
          </a:p>
          <a:p>
            <a:r>
              <a:rPr lang="en-US" dirty="0"/>
              <a:t>Exposure time = evacuees’ departure time from  </a:t>
            </a:r>
            <a:r>
              <a:rPr lang="en-US" i="1" dirty="0">
                <a:latin typeface="Cambria" panose="02040503050406030204" pitchFamily="18" charset="0"/>
                <a:ea typeface="Cambria" panose="02040503050406030204" pitchFamily="18" charset="0"/>
              </a:rPr>
              <a:t>j</a:t>
            </a:r>
            <a:r>
              <a:rPr lang="en-US" dirty="0"/>
              <a:t>  </a:t>
            </a:r>
            <a:r>
              <a:rPr lang="en-US" dirty="0">
                <a:effectLst/>
                <a:latin typeface="Calibri" panose="020F0502020204030204" pitchFamily="34" charset="0"/>
                <a:ea typeface="Calibri" panose="020F0502020204030204" pitchFamily="34" charset="0"/>
                <a:cs typeface="Times New Roman" panose="02020603050405020304" pitchFamily="18" charset="0"/>
              </a:rPr>
              <a:t>−</a:t>
            </a:r>
            <a:r>
              <a:rPr lang="en-US" dirty="0"/>
              <a:t> plume arrival time to </a:t>
            </a:r>
            <a:r>
              <a:rPr lang="en-US" i="1" dirty="0">
                <a:latin typeface="Cambria" panose="02040503050406030204" pitchFamily="18" charset="0"/>
                <a:ea typeface="Cambria" panose="02040503050406030204" pitchFamily="18" charset="0"/>
              </a:rPr>
              <a:t>j</a:t>
            </a:r>
          </a:p>
          <a:p>
            <a:pPr lvl="1"/>
            <a:r>
              <a:rPr lang="en-US" dirty="0"/>
              <a:t>Plume pathways under </a:t>
            </a:r>
            <a:r>
              <a:rPr lang="en-US" u="sng" dirty="0"/>
              <a:t>evacuation triggered by an alarm</a:t>
            </a:r>
            <a:r>
              <a:rPr lang="en-US" dirty="0"/>
              <a:t> and </a:t>
            </a:r>
            <a:r>
              <a:rPr lang="en-US" dirty="0" err="1"/>
              <a:t>groundshine</a:t>
            </a:r>
            <a:endParaRPr lang="en-US" u="sng" dirty="0"/>
          </a:p>
        </p:txBody>
      </p:sp>
      <p:sp>
        <p:nvSpPr>
          <p:cNvPr id="4" name="Footer Placeholder 3">
            <a:extLst>
              <a:ext uri="{FF2B5EF4-FFF2-40B4-BE49-F238E27FC236}">
                <a16:creationId xmlns:a16="http://schemas.microsoft.com/office/drawing/2014/main" id="{81D456DE-25A4-9D9A-5820-FC500FB81C27}"/>
              </a:ext>
            </a:extLst>
          </p:cNvPr>
          <p:cNvSpPr>
            <a:spLocks noGrp="1"/>
          </p:cNvSpPr>
          <p:nvPr>
            <p:ph type="ftr" sz="quarter" idx="11"/>
          </p:nvPr>
        </p:nvSpPr>
        <p:spPr/>
        <p:txBody>
          <a:bodyPr/>
          <a:lstStyle/>
          <a:p>
            <a:r>
              <a:rPr lang="en-US"/>
              <a:t>O. Pensado, Southwest Research Institute</a:t>
            </a:r>
            <a:endParaRPr lang="en-US" dirty="0"/>
          </a:p>
        </p:txBody>
      </p:sp>
      <p:sp>
        <p:nvSpPr>
          <p:cNvPr id="5" name="Slide Number Placeholder 4">
            <a:extLst>
              <a:ext uri="{FF2B5EF4-FFF2-40B4-BE49-F238E27FC236}">
                <a16:creationId xmlns:a16="http://schemas.microsoft.com/office/drawing/2014/main" id="{2D009A58-D21B-C3D6-33E0-DEA4A2AB4095}"/>
              </a:ext>
            </a:extLst>
          </p:cNvPr>
          <p:cNvSpPr>
            <a:spLocks noGrp="1"/>
          </p:cNvSpPr>
          <p:nvPr>
            <p:ph type="sldNum" sz="quarter" idx="12"/>
          </p:nvPr>
        </p:nvSpPr>
        <p:spPr/>
        <p:txBody>
          <a:bodyPr/>
          <a:lstStyle/>
          <a:p>
            <a:fld id="{27CE633F-9882-4A5C-83A2-1109D0C73261}" type="slidenum">
              <a:rPr lang="en-US" smtClean="0"/>
              <a:t>7</a:t>
            </a:fld>
            <a:endParaRPr lang="en-US"/>
          </a:p>
        </p:txBody>
      </p:sp>
      <p:pic>
        <p:nvPicPr>
          <p:cNvPr id="6" name="Content Placeholder 6">
            <a:extLst>
              <a:ext uri="{FF2B5EF4-FFF2-40B4-BE49-F238E27FC236}">
                <a16:creationId xmlns:a16="http://schemas.microsoft.com/office/drawing/2014/main" id="{6B88E517-D3AF-945C-4C7B-F58843B77989}"/>
              </a:ext>
            </a:extLst>
          </p:cNvPr>
          <p:cNvPicPr>
            <a:picLocks noChangeAspect="1"/>
          </p:cNvPicPr>
          <p:nvPr/>
        </p:nvPicPr>
        <p:blipFill>
          <a:blip r:embed="rId2">
            <a:extLst>
              <a:ext uri="{96DAC541-7B7A-43D3-8B79-37D633B846F1}">
                <asvg:svgBlip xmlns:asvg="http://schemas.microsoft.com/office/drawing/2016/SVG/main" r:embed="rId3"/>
              </a:ext>
              <a:ext uri="{837473B0-CC2E-450A-ABE3-18F120FF3D39}">
                <a1611:picAttrSrcUrl xmlns:a1611="http://schemas.microsoft.com/office/drawing/2016/11/main" r:id="rId4"/>
              </a:ext>
            </a:extLst>
          </a:blip>
          <a:stretch>
            <a:fillRect/>
          </a:stretch>
        </p:blipFill>
        <p:spPr>
          <a:xfrm>
            <a:off x="6039623" y="4145012"/>
            <a:ext cx="1132874" cy="1276446"/>
          </a:xfrm>
          <a:prstGeom prst="rect">
            <a:avLst/>
          </a:prstGeom>
        </p:spPr>
      </p:pic>
      <p:sp>
        <p:nvSpPr>
          <p:cNvPr id="7" name="Rectangle 6">
            <a:extLst>
              <a:ext uri="{FF2B5EF4-FFF2-40B4-BE49-F238E27FC236}">
                <a16:creationId xmlns:a16="http://schemas.microsoft.com/office/drawing/2014/main" id="{4DEE6A06-827D-D522-71F0-45813AB0D288}"/>
              </a:ext>
            </a:extLst>
          </p:cNvPr>
          <p:cNvSpPr/>
          <p:nvPr/>
        </p:nvSpPr>
        <p:spPr>
          <a:xfrm>
            <a:off x="2860156" y="5441255"/>
            <a:ext cx="4285543" cy="482101"/>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p>
        </p:txBody>
      </p:sp>
      <p:sp>
        <p:nvSpPr>
          <p:cNvPr id="8" name="Rectangle 7">
            <a:extLst>
              <a:ext uri="{FF2B5EF4-FFF2-40B4-BE49-F238E27FC236}">
                <a16:creationId xmlns:a16="http://schemas.microsoft.com/office/drawing/2014/main" id="{12869034-32E4-CA7B-772A-A86696E031A1}"/>
              </a:ext>
            </a:extLst>
          </p:cNvPr>
          <p:cNvSpPr/>
          <p:nvPr/>
        </p:nvSpPr>
        <p:spPr>
          <a:xfrm>
            <a:off x="7199294" y="5441890"/>
            <a:ext cx="4697843" cy="48210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+ 1 </a:t>
            </a:r>
          </a:p>
        </p:txBody>
      </p:sp>
      <p:sp>
        <p:nvSpPr>
          <p:cNvPr id="9" name="Rectangle 8">
            <a:extLst>
              <a:ext uri="{FF2B5EF4-FFF2-40B4-BE49-F238E27FC236}">
                <a16:creationId xmlns:a16="http://schemas.microsoft.com/office/drawing/2014/main" id="{EB63A500-24E7-5689-A1C4-58E4D17E67AA}"/>
              </a:ext>
            </a:extLst>
          </p:cNvPr>
          <p:cNvSpPr/>
          <p:nvPr/>
        </p:nvSpPr>
        <p:spPr>
          <a:xfrm>
            <a:off x="264746" y="5441891"/>
            <a:ext cx="2540349" cy="48146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t> 1</a:t>
            </a:r>
          </a:p>
        </p:txBody>
      </p:sp>
      <p:pic>
        <p:nvPicPr>
          <p:cNvPr id="11" name="Content Placeholder 6" descr="Icon&#10;&#10;Description automatically generated">
            <a:extLst>
              <a:ext uri="{FF2B5EF4-FFF2-40B4-BE49-F238E27FC236}">
                <a16:creationId xmlns:a16="http://schemas.microsoft.com/office/drawing/2014/main" id="{9E6FE47D-0EA1-D5EE-642F-BC8E0E9D26DB}"/>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1759913" y="3127350"/>
            <a:ext cx="3243014" cy="1705961"/>
          </a:xfrm>
          <a:prstGeom prst="rect">
            <a:avLst/>
          </a:prstGeom>
        </p:spPr>
      </p:pic>
    </p:spTree>
    <p:extLst>
      <p:ext uri="{BB962C8B-B14F-4D97-AF65-F5344CB8AC3E}">
        <p14:creationId xmlns:p14="http://schemas.microsoft.com/office/powerpoint/2010/main" val="858469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E863C-809C-A149-4A1B-D209AABA3AAA}"/>
              </a:ext>
            </a:extLst>
          </p:cNvPr>
          <p:cNvSpPr>
            <a:spLocks noGrp="1"/>
          </p:cNvSpPr>
          <p:nvPr>
            <p:ph type="title"/>
          </p:nvPr>
        </p:nvSpPr>
        <p:spPr/>
        <p:txBody>
          <a:bodyPr/>
          <a:lstStyle/>
          <a:p>
            <a:r>
              <a:rPr lang="en-US" dirty="0"/>
              <a:t>Resuspension model</a:t>
            </a:r>
          </a:p>
        </p:txBody>
      </p:sp>
      <p:sp>
        <p:nvSpPr>
          <p:cNvPr id="3" name="Content Placeholder 2">
            <a:extLst>
              <a:ext uri="{FF2B5EF4-FFF2-40B4-BE49-F238E27FC236}">
                <a16:creationId xmlns:a16="http://schemas.microsoft.com/office/drawing/2014/main" id="{6594CE9C-D311-A684-6970-F71E7DC67D14}"/>
              </a:ext>
            </a:extLst>
          </p:cNvPr>
          <p:cNvSpPr>
            <a:spLocks noGrp="1"/>
          </p:cNvSpPr>
          <p:nvPr>
            <p:ph idx="1"/>
          </p:nvPr>
        </p:nvSpPr>
        <p:spPr>
          <a:xfrm>
            <a:off x="402337" y="1246909"/>
            <a:ext cx="11494802" cy="1963211"/>
          </a:xfrm>
        </p:spPr>
        <p:txBody>
          <a:bodyPr/>
          <a:lstStyle/>
          <a:p>
            <a:r>
              <a:rPr lang="en-US" dirty="0"/>
              <a:t>Resuspension and </a:t>
            </a:r>
            <a:r>
              <a:rPr lang="en-US" dirty="0" err="1"/>
              <a:t>groundshine</a:t>
            </a:r>
            <a:r>
              <a:rPr lang="en-US" dirty="0"/>
              <a:t> should be mathematically identical, but they are treated differently in MACCS</a:t>
            </a:r>
          </a:p>
          <a:p>
            <a:r>
              <a:rPr lang="en-US" dirty="0"/>
              <a:t>MACCS assumes that dose is zero while plume is overhead</a:t>
            </a:r>
          </a:p>
          <a:p>
            <a:pPr lvl="1"/>
            <a:r>
              <a:rPr lang="en-US" dirty="0"/>
              <a:t>What does it mean? How is this assumption practically implemented?</a:t>
            </a:r>
          </a:p>
        </p:txBody>
      </p:sp>
      <p:sp>
        <p:nvSpPr>
          <p:cNvPr id="4" name="Footer Placeholder 3">
            <a:extLst>
              <a:ext uri="{FF2B5EF4-FFF2-40B4-BE49-F238E27FC236}">
                <a16:creationId xmlns:a16="http://schemas.microsoft.com/office/drawing/2014/main" id="{81D456DE-25A4-9D9A-5820-FC500FB81C27}"/>
              </a:ext>
            </a:extLst>
          </p:cNvPr>
          <p:cNvSpPr>
            <a:spLocks noGrp="1"/>
          </p:cNvSpPr>
          <p:nvPr>
            <p:ph type="ftr" sz="quarter" idx="11"/>
          </p:nvPr>
        </p:nvSpPr>
        <p:spPr/>
        <p:txBody>
          <a:bodyPr/>
          <a:lstStyle/>
          <a:p>
            <a:r>
              <a:rPr lang="en-US"/>
              <a:t>O. Pensado, Southwest Research Institute</a:t>
            </a:r>
            <a:endParaRPr lang="en-US" dirty="0"/>
          </a:p>
        </p:txBody>
      </p:sp>
      <p:sp>
        <p:nvSpPr>
          <p:cNvPr id="5" name="Slide Number Placeholder 4">
            <a:extLst>
              <a:ext uri="{FF2B5EF4-FFF2-40B4-BE49-F238E27FC236}">
                <a16:creationId xmlns:a16="http://schemas.microsoft.com/office/drawing/2014/main" id="{2D009A58-D21B-C3D6-33E0-DEA4A2AB4095}"/>
              </a:ext>
            </a:extLst>
          </p:cNvPr>
          <p:cNvSpPr>
            <a:spLocks noGrp="1"/>
          </p:cNvSpPr>
          <p:nvPr>
            <p:ph type="sldNum" sz="quarter" idx="12"/>
          </p:nvPr>
        </p:nvSpPr>
        <p:spPr/>
        <p:txBody>
          <a:bodyPr/>
          <a:lstStyle/>
          <a:p>
            <a:fld id="{27CE633F-9882-4A5C-83A2-1109D0C73261}" type="slidenum">
              <a:rPr lang="en-US" smtClean="0"/>
              <a:t>8</a:t>
            </a:fld>
            <a:endParaRPr lang="en-US"/>
          </a:p>
        </p:txBody>
      </p:sp>
      <p:sp>
        <p:nvSpPr>
          <p:cNvPr id="7" name="Rectangle 6">
            <a:extLst>
              <a:ext uri="{FF2B5EF4-FFF2-40B4-BE49-F238E27FC236}">
                <a16:creationId xmlns:a16="http://schemas.microsoft.com/office/drawing/2014/main" id="{4DEE6A06-827D-D522-71F0-45813AB0D288}"/>
              </a:ext>
            </a:extLst>
          </p:cNvPr>
          <p:cNvSpPr/>
          <p:nvPr/>
        </p:nvSpPr>
        <p:spPr>
          <a:xfrm>
            <a:off x="2860156" y="5441255"/>
            <a:ext cx="4285543" cy="482101"/>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p>
        </p:txBody>
      </p:sp>
      <p:sp>
        <p:nvSpPr>
          <p:cNvPr id="8" name="Rectangle 7">
            <a:extLst>
              <a:ext uri="{FF2B5EF4-FFF2-40B4-BE49-F238E27FC236}">
                <a16:creationId xmlns:a16="http://schemas.microsoft.com/office/drawing/2014/main" id="{12869034-32E4-CA7B-772A-A86696E031A1}"/>
              </a:ext>
            </a:extLst>
          </p:cNvPr>
          <p:cNvSpPr/>
          <p:nvPr/>
        </p:nvSpPr>
        <p:spPr>
          <a:xfrm>
            <a:off x="7199294" y="5441890"/>
            <a:ext cx="4697843" cy="48210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+ 1 </a:t>
            </a:r>
          </a:p>
        </p:txBody>
      </p:sp>
      <p:sp>
        <p:nvSpPr>
          <p:cNvPr id="9" name="Rectangle 8">
            <a:extLst>
              <a:ext uri="{FF2B5EF4-FFF2-40B4-BE49-F238E27FC236}">
                <a16:creationId xmlns:a16="http://schemas.microsoft.com/office/drawing/2014/main" id="{EB63A500-24E7-5689-A1C4-58E4D17E67AA}"/>
              </a:ext>
            </a:extLst>
          </p:cNvPr>
          <p:cNvSpPr/>
          <p:nvPr/>
        </p:nvSpPr>
        <p:spPr>
          <a:xfrm>
            <a:off x="264746" y="5441891"/>
            <a:ext cx="2540349" cy="48146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t> 1</a:t>
            </a:r>
          </a:p>
        </p:txBody>
      </p:sp>
      <p:pic>
        <p:nvPicPr>
          <p:cNvPr id="11" name="Content Placeholder 6" descr="Icon&#10;&#10;Description automatically generated">
            <a:extLst>
              <a:ext uri="{FF2B5EF4-FFF2-40B4-BE49-F238E27FC236}">
                <a16:creationId xmlns:a16="http://schemas.microsoft.com/office/drawing/2014/main" id="{9E6FE47D-0EA1-D5EE-642F-BC8E0E9D26DB}"/>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3782877" y="3050125"/>
            <a:ext cx="3243014" cy="1705961"/>
          </a:xfrm>
          <a:prstGeom prst="rect">
            <a:avLst/>
          </a:prstGeom>
        </p:spPr>
      </p:pic>
      <p:pic>
        <p:nvPicPr>
          <p:cNvPr id="6" name="Content Placeholder 6">
            <a:extLst>
              <a:ext uri="{FF2B5EF4-FFF2-40B4-BE49-F238E27FC236}">
                <a16:creationId xmlns:a16="http://schemas.microsoft.com/office/drawing/2014/main" id="{6B88E517-D3AF-945C-4C7B-F58843B77989}"/>
              </a:ext>
            </a:extLst>
          </p:cNvPr>
          <p:cNvPicPr>
            <a:picLocks noChangeAspect="1"/>
          </p:cNvPicPr>
          <p:nvPr/>
        </p:nvPicPr>
        <p:blipFill>
          <a:blip r:embed="rId4">
            <a:extLst>
              <a:ext uri="{96DAC541-7B7A-43D3-8B79-37D633B846F1}">
                <asvg:svgBlip xmlns:asvg="http://schemas.microsoft.com/office/drawing/2016/SVG/main" r:embed="rId5"/>
              </a:ext>
              <a:ext uri="{837473B0-CC2E-450A-ABE3-18F120FF3D39}">
                <a1611:picAttrSrcUrl xmlns:a1611="http://schemas.microsoft.com/office/drawing/2016/11/main" r:id="rId6"/>
              </a:ext>
            </a:extLst>
          </a:blip>
          <a:stretch>
            <a:fillRect/>
          </a:stretch>
        </p:blipFill>
        <p:spPr>
          <a:xfrm>
            <a:off x="5353378" y="4164809"/>
            <a:ext cx="1132874" cy="1276446"/>
          </a:xfrm>
          <a:prstGeom prst="rect">
            <a:avLst/>
          </a:prstGeom>
        </p:spPr>
      </p:pic>
      <p:cxnSp>
        <p:nvCxnSpPr>
          <p:cNvPr id="12" name="Straight Connector 11">
            <a:extLst>
              <a:ext uri="{FF2B5EF4-FFF2-40B4-BE49-F238E27FC236}">
                <a16:creationId xmlns:a16="http://schemas.microsoft.com/office/drawing/2014/main" id="{E5AE22EE-D9ED-CEC5-E8E7-BA8E7F481613}"/>
              </a:ext>
            </a:extLst>
          </p:cNvPr>
          <p:cNvCxnSpPr>
            <a:cxnSpLocks/>
          </p:cNvCxnSpPr>
          <p:nvPr/>
        </p:nvCxnSpPr>
        <p:spPr>
          <a:xfrm flipV="1">
            <a:off x="2868159" y="3210120"/>
            <a:ext cx="0" cy="2231135"/>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9C150F5-53AE-9210-DF97-D7B836D4BDE0}"/>
              </a:ext>
            </a:extLst>
          </p:cNvPr>
          <p:cNvCxnSpPr>
            <a:cxnSpLocks/>
          </p:cNvCxnSpPr>
          <p:nvPr/>
        </p:nvCxnSpPr>
        <p:spPr>
          <a:xfrm flipV="1">
            <a:off x="3776457" y="3210119"/>
            <a:ext cx="0" cy="2231135"/>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07581291-BF53-0039-38BA-BD5795FF532E}"/>
              </a:ext>
            </a:extLst>
          </p:cNvPr>
          <p:cNvSpPr txBox="1"/>
          <p:nvPr/>
        </p:nvSpPr>
        <p:spPr>
          <a:xfrm rot="16200000">
            <a:off x="1997157" y="3907407"/>
            <a:ext cx="2546466" cy="584775"/>
          </a:xfrm>
          <a:prstGeom prst="rect">
            <a:avLst/>
          </a:prstGeom>
          <a:noFill/>
        </p:spPr>
        <p:txBody>
          <a:bodyPr wrap="none" rtlCol="0">
            <a:spAutoFit/>
          </a:bodyPr>
          <a:lstStyle/>
          <a:p>
            <a:r>
              <a:rPr lang="en-US" sz="1600" dirty="0"/>
              <a:t>Plume is not overhead</a:t>
            </a:r>
          </a:p>
          <a:p>
            <a:r>
              <a:rPr lang="en-US" sz="1600" dirty="0"/>
              <a:t>Non-zero resuspension dose</a:t>
            </a:r>
          </a:p>
        </p:txBody>
      </p:sp>
      <p:sp>
        <p:nvSpPr>
          <p:cNvPr id="17" name="TextBox 16">
            <a:extLst>
              <a:ext uri="{FF2B5EF4-FFF2-40B4-BE49-F238E27FC236}">
                <a16:creationId xmlns:a16="http://schemas.microsoft.com/office/drawing/2014/main" id="{DA52E367-D93A-F176-9A20-FFD24858FAEB}"/>
              </a:ext>
            </a:extLst>
          </p:cNvPr>
          <p:cNvSpPr txBox="1"/>
          <p:nvPr/>
        </p:nvSpPr>
        <p:spPr>
          <a:xfrm>
            <a:off x="7383369" y="3210393"/>
            <a:ext cx="4576834" cy="2246769"/>
          </a:xfrm>
          <a:prstGeom prst="rect">
            <a:avLst/>
          </a:prstGeom>
          <a:noFill/>
        </p:spPr>
        <p:txBody>
          <a:bodyPr wrap="square" rtlCol="0">
            <a:spAutoFit/>
          </a:bodyPr>
          <a:lstStyle/>
          <a:p>
            <a:pPr marL="342900" indent="-342900">
              <a:buFont typeface="Arial" panose="020B0604020202020204" pitchFamily="34" charset="0"/>
              <a:buChar char="•"/>
            </a:pPr>
            <a:r>
              <a:rPr lang="en-US" sz="2000" dirty="0"/>
              <a:t>The ground concentration is zero until the back of the plume enters the sector</a:t>
            </a:r>
          </a:p>
          <a:p>
            <a:pPr marL="342900" indent="-342900">
              <a:buFont typeface="Arial" panose="020B0604020202020204" pitchFamily="34" charset="0"/>
              <a:buChar char="•"/>
            </a:pPr>
            <a:r>
              <a:rPr lang="en-US" sz="2000" dirty="0"/>
              <a:t>If the back of the plume enters sector </a:t>
            </a:r>
            <a:r>
              <a:rPr lang="en-US" sz="2000" i="1" dirty="0">
                <a:latin typeface="Cambria" panose="02040503050406030204" pitchFamily="18" charset="0"/>
                <a:ea typeface="Cambria" panose="02040503050406030204" pitchFamily="18" charset="0"/>
              </a:rPr>
              <a:t>j</a:t>
            </a:r>
            <a:r>
              <a:rPr lang="en-US" sz="2000" dirty="0"/>
              <a:t> before the evacuees leave sector </a:t>
            </a:r>
            <a:r>
              <a:rPr lang="en-US" sz="2000" i="1" dirty="0">
                <a:latin typeface="Cambria" panose="02040503050406030204" pitchFamily="18" charset="0"/>
                <a:ea typeface="Cambria" panose="02040503050406030204" pitchFamily="18" charset="0"/>
              </a:rPr>
              <a:t>j</a:t>
            </a:r>
            <a:r>
              <a:rPr lang="en-US" sz="2000" dirty="0"/>
              <a:t>, the resuspension dose is non-zero</a:t>
            </a:r>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3704826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E863C-809C-A149-4A1B-D209AABA3AAA}"/>
              </a:ext>
            </a:extLst>
          </p:cNvPr>
          <p:cNvSpPr>
            <a:spLocks noGrp="1"/>
          </p:cNvSpPr>
          <p:nvPr>
            <p:ph type="title"/>
          </p:nvPr>
        </p:nvSpPr>
        <p:spPr/>
        <p:txBody>
          <a:bodyPr/>
          <a:lstStyle/>
          <a:p>
            <a:r>
              <a:rPr lang="en-US" dirty="0"/>
              <a:t>Resuspension model: exposure time</a:t>
            </a:r>
          </a:p>
        </p:txBody>
      </p:sp>
      <p:sp>
        <p:nvSpPr>
          <p:cNvPr id="3" name="Content Placeholder 2">
            <a:extLst>
              <a:ext uri="{FF2B5EF4-FFF2-40B4-BE49-F238E27FC236}">
                <a16:creationId xmlns:a16="http://schemas.microsoft.com/office/drawing/2014/main" id="{6594CE9C-D311-A684-6970-F71E7DC67D14}"/>
              </a:ext>
            </a:extLst>
          </p:cNvPr>
          <p:cNvSpPr>
            <a:spLocks noGrp="1"/>
          </p:cNvSpPr>
          <p:nvPr>
            <p:ph idx="1"/>
          </p:nvPr>
        </p:nvSpPr>
        <p:spPr>
          <a:xfrm>
            <a:off x="264746" y="1246909"/>
            <a:ext cx="11632393" cy="1963211"/>
          </a:xfrm>
        </p:spPr>
        <p:txBody>
          <a:bodyPr/>
          <a:lstStyle/>
          <a:p>
            <a:r>
              <a:rPr lang="en-US" dirty="0"/>
              <a:t>Exposure time in </a:t>
            </a:r>
            <a:r>
              <a:rPr lang="en-US" i="1" dirty="0">
                <a:latin typeface="Cambria" panose="02040503050406030204" pitchFamily="18" charset="0"/>
                <a:ea typeface="Cambria" panose="02040503050406030204" pitchFamily="18" charset="0"/>
              </a:rPr>
              <a:t>j</a:t>
            </a:r>
            <a:r>
              <a:rPr lang="en-US" dirty="0"/>
              <a:t> = time cohort leaves </a:t>
            </a:r>
            <a:r>
              <a:rPr lang="en-US" i="1" dirty="0">
                <a:latin typeface="Cambria" panose="02040503050406030204" pitchFamily="18" charset="0"/>
                <a:ea typeface="Cambria" panose="02040503050406030204" pitchFamily="18" charset="0"/>
              </a:rPr>
              <a:t>j</a:t>
            </a:r>
            <a:r>
              <a:rPr lang="en-US" dirty="0"/>
              <a:t> </a:t>
            </a:r>
            <a:r>
              <a:rPr lang="en-US" dirty="0">
                <a:effectLst/>
                <a:latin typeface="Calibri" panose="020F0502020204030204" pitchFamily="34" charset="0"/>
                <a:ea typeface="Calibri" panose="020F0502020204030204" pitchFamily="34" charset="0"/>
                <a:cs typeface="Times New Roman" panose="02020603050405020304" pitchFamily="18" charset="0"/>
              </a:rPr>
              <a:t>−</a:t>
            </a:r>
            <a:r>
              <a:rPr lang="en-US" dirty="0"/>
              <a:t> back of plume arrival time to </a:t>
            </a:r>
            <a:r>
              <a:rPr lang="en-US" i="1" dirty="0">
                <a:latin typeface="Cambria" panose="02040503050406030204" pitchFamily="18" charset="0"/>
                <a:ea typeface="Cambria" panose="02040503050406030204" pitchFamily="18" charset="0"/>
              </a:rPr>
              <a:t>j</a:t>
            </a:r>
            <a:endParaRPr lang="en-US" dirty="0"/>
          </a:p>
          <a:p>
            <a:r>
              <a:rPr lang="en-US" dirty="0"/>
              <a:t>Exposure time in </a:t>
            </a:r>
            <a:r>
              <a:rPr lang="en-US" i="1" dirty="0">
                <a:latin typeface="Cambria" panose="02040503050406030204" pitchFamily="18" charset="0"/>
                <a:ea typeface="Cambria" panose="02040503050406030204" pitchFamily="18" charset="0"/>
              </a:rPr>
              <a:t>j</a:t>
            </a:r>
            <a:r>
              <a:rPr lang="en-US" dirty="0"/>
              <a:t> = time </a:t>
            </a:r>
            <a:r>
              <a:rPr lang="en-US" u="sng" dirty="0"/>
              <a:t>some</a:t>
            </a:r>
            <a:r>
              <a:rPr lang="en-US" dirty="0"/>
              <a:t> space above sector </a:t>
            </a:r>
            <a:r>
              <a:rPr lang="en-US" i="1" dirty="0">
                <a:latin typeface="Cambria" panose="02040503050406030204" pitchFamily="18" charset="0"/>
                <a:ea typeface="Cambria" panose="02040503050406030204" pitchFamily="18" charset="0"/>
              </a:rPr>
              <a:t>j</a:t>
            </a:r>
            <a:r>
              <a:rPr lang="en-US" dirty="0"/>
              <a:t> is behind the plume while evacuees travel in </a:t>
            </a:r>
            <a:r>
              <a:rPr lang="en-US" i="1" dirty="0">
                <a:latin typeface="Cambria" panose="02040503050406030204" pitchFamily="18" charset="0"/>
                <a:ea typeface="Cambria" panose="02040503050406030204" pitchFamily="18" charset="0"/>
              </a:rPr>
              <a:t>j</a:t>
            </a:r>
            <a:r>
              <a:rPr lang="en-US" dirty="0"/>
              <a:t>.  What?</a:t>
            </a:r>
          </a:p>
        </p:txBody>
      </p:sp>
      <p:sp>
        <p:nvSpPr>
          <p:cNvPr id="4" name="Footer Placeholder 3">
            <a:extLst>
              <a:ext uri="{FF2B5EF4-FFF2-40B4-BE49-F238E27FC236}">
                <a16:creationId xmlns:a16="http://schemas.microsoft.com/office/drawing/2014/main" id="{81D456DE-25A4-9D9A-5820-FC500FB81C27}"/>
              </a:ext>
            </a:extLst>
          </p:cNvPr>
          <p:cNvSpPr>
            <a:spLocks noGrp="1"/>
          </p:cNvSpPr>
          <p:nvPr>
            <p:ph type="ftr" sz="quarter" idx="11"/>
          </p:nvPr>
        </p:nvSpPr>
        <p:spPr/>
        <p:txBody>
          <a:bodyPr/>
          <a:lstStyle/>
          <a:p>
            <a:r>
              <a:rPr lang="en-US"/>
              <a:t>O. Pensado, Southwest Research Institute</a:t>
            </a:r>
            <a:endParaRPr lang="en-US" dirty="0"/>
          </a:p>
        </p:txBody>
      </p:sp>
      <p:sp>
        <p:nvSpPr>
          <p:cNvPr id="5" name="Slide Number Placeholder 4">
            <a:extLst>
              <a:ext uri="{FF2B5EF4-FFF2-40B4-BE49-F238E27FC236}">
                <a16:creationId xmlns:a16="http://schemas.microsoft.com/office/drawing/2014/main" id="{2D009A58-D21B-C3D6-33E0-DEA4A2AB4095}"/>
              </a:ext>
            </a:extLst>
          </p:cNvPr>
          <p:cNvSpPr>
            <a:spLocks noGrp="1"/>
          </p:cNvSpPr>
          <p:nvPr>
            <p:ph type="sldNum" sz="quarter" idx="12"/>
          </p:nvPr>
        </p:nvSpPr>
        <p:spPr/>
        <p:txBody>
          <a:bodyPr/>
          <a:lstStyle/>
          <a:p>
            <a:fld id="{27CE633F-9882-4A5C-83A2-1109D0C73261}" type="slidenum">
              <a:rPr lang="en-US" smtClean="0"/>
              <a:t>9</a:t>
            </a:fld>
            <a:endParaRPr lang="en-US"/>
          </a:p>
        </p:txBody>
      </p:sp>
      <p:sp>
        <p:nvSpPr>
          <p:cNvPr id="7" name="Rectangle 6">
            <a:extLst>
              <a:ext uri="{FF2B5EF4-FFF2-40B4-BE49-F238E27FC236}">
                <a16:creationId xmlns:a16="http://schemas.microsoft.com/office/drawing/2014/main" id="{4DEE6A06-827D-D522-71F0-45813AB0D288}"/>
              </a:ext>
            </a:extLst>
          </p:cNvPr>
          <p:cNvSpPr/>
          <p:nvPr/>
        </p:nvSpPr>
        <p:spPr>
          <a:xfrm>
            <a:off x="2860156" y="5441255"/>
            <a:ext cx="4285543" cy="482101"/>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p>
        </p:txBody>
      </p:sp>
      <p:sp>
        <p:nvSpPr>
          <p:cNvPr id="8" name="Rectangle 7">
            <a:extLst>
              <a:ext uri="{FF2B5EF4-FFF2-40B4-BE49-F238E27FC236}">
                <a16:creationId xmlns:a16="http://schemas.microsoft.com/office/drawing/2014/main" id="{12869034-32E4-CA7B-772A-A86696E031A1}"/>
              </a:ext>
            </a:extLst>
          </p:cNvPr>
          <p:cNvSpPr/>
          <p:nvPr/>
        </p:nvSpPr>
        <p:spPr>
          <a:xfrm>
            <a:off x="7199294" y="5441890"/>
            <a:ext cx="4697843" cy="48210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+ 1 </a:t>
            </a:r>
          </a:p>
        </p:txBody>
      </p:sp>
      <p:sp>
        <p:nvSpPr>
          <p:cNvPr id="9" name="Rectangle 8">
            <a:extLst>
              <a:ext uri="{FF2B5EF4-FFF2-40B4-BE49-F238E27FC236}">
                <a16:creationId xmlns:a16="http://schemas.microsoft.com/office/drawing/2014/main" id="{EB63A500-24E7-5689-A1C4-58E4D17E67AA}"/>
              </a:ext>
            </a:extLst>
          </p:cNvPr>
          <p:cNvSpPr/>
          <p:nvPr/>
        </p:nvSpPr>
        <p:spPr>
          <a:xfrm>
            <a:off x="264746" y="5441891"/>
            <a:ext cx="2540349" cy="48146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Sector </a:t>
            </a:r>
            <a:r>
              <a:rPr lang="en-US" i="1" dirty="0">
                <a:latin typeface="Cambria" panose="02040503050406030204" pitchFamily="18" charset="0"/>
                <a:ea typeface="Cambria" panose="02040503050406030204" pitchFamily="18" charset="0"/>
              </a:rPr>
              <a:t>j</a:t>
            </a:r>
            <a:r>
              <a:rPr lang="en-US" dirty="0"/>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t> 1</a:t>
            </a:r>
          </a:p>
        </p:txBody>
      </p:sp>
      <p:pic>
        <p:nvPicPr>
          <p:cNvPr id="11" name="Content Placeholder 6" descr="Icon&#10;&#10;Description automatically generated">
            <a:extLst>
              <a:ext uri="{FF2B5EF4-FFF2-40B4-BE49-F238E27FC236}">
                <a16:creationId xmlns:a16="http://schemas.microsoft.com/office/drawing/2014/main" id="{9E6FE47D-0EA1-D5EE-642F-BC8E0E9D26DB}"/>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3782877" y="3050125"/>
            <a:ext cx="3243014" cy="1705961"/>
          </a:xfrm>
          <a:prstGeom prst="rect">
            <a:avLst/>
          </a:prstGeom>
        </p:spPr>
      </p:pic>
      <p:pic>
        <p:nvPicPr>
          <p:cNvPr id="6" name="Content Placeholder 6">
            <a:extLst>
              <a:ext uri="{FF2B5EF4-FFF2-40B4-BE49-F238E27FC236}">
                <a16:creationId xmlns:a16="http://schemas.microsoft.com/office/drawing/2014/main" id="{6B88E517-D3AF-945C-4C7B-F58843B77989}"/>
              </a:ext>
            </a:extLst>
          </p:cNvPr>
          <p:cNvPicPr>
            <a:picLocks noChangeAspect="1"/>
          </p:cNvPicPr>
          <p:nvPr/>
        </p:nvPicPr>
        <p:blipFill>
          <a:blip r:embed="rId4">
            <a:extLst>
              <a:ext uri="{96DAC541-7B7A-43D3-8B79-37D633B846F1}">
                <asvg:svgBlip xmlns:asvg="http://schemas.microsoft.com/office/drawing/2016/SVG/main" r:embed="rId5"/>
              </a:ext>
              <a:ext uri="{837473B0-CC2E-450A-ABE3-18F120FF3D39}">
                <a1611:picAttrSrcUrl xmlns:a1611="http://schemas.microsoft.com/office/drawing/2016/11/main" r:id="rId6"/>
              </a:ext>
            </a:extLst>
          </a:blip>
          <a:stretch>
            <a:fillRect/>
          </a:stretch>
        </p:blipFill>
        <p:spPr>
          <a:xfrm>
            <a:off x="5353378" y="4164809"/>
            <a:ext cx="1132874" cy="1276446"/>
          </a:xfrm>
          <a:prstGeom prst="rect">
            <a:avLst/>
          </a:prstGeom>
        </p:spPr>
      </p:pic>
      <p:cxnSp>
        <p:nvCxnSpPr>
          <p:cNvPr id="12" name="Straight Connector 11">
            <a:extLst>
              <a:ext uri="{FF2B5EF4-FFF2-40B4-BE49-F238E27FC236}">
                <a16:creationId xmlns:a16="http://schemas.microsoft.com/office/drawing/2014/main" id="{E5AE22EE-D9ED-CEC5-E8E7-BA8E7F481613}"/>
              </a:ext>
            </a:extLst>
          </p:cNvPr>
          <p:cNvCxnSpPr>
            <a:cxnSpLocks/>
          </p:cNvCxnSpPr>
          <p:nvPr/>
        </p:nvCxnSpPr>
        <p:spPr>
          <a:xfrm flipV="1">
            <a:off x="2868159" y="3210120"/>
            <a:ext cx="0" cy="2231135"/>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9C150F5-53AE-9210-DF97-D7B836D4BDE0}"/>
              </a:ext>
            </a:extLst>
          </p:cNvPr>
          <p:cNvCxnSpPr>
            <a:cxnSpLocks/>
          </p:cNvCxnSpPr>
          <p:nvPr/>
        </p:nvCxnSpPr>
        <p:spPr>
          <a:xfrm flipV="1">
            <a:off x="3776457" y="3210119"/>
            <a:ext cx="0" cy="2231135"/>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07581291-BF53-0039-38BA-BD5795FF532E}"/>
              </a:ext>
            </a:extLst>
          </p:cNvPr>
          <p:cNvSpPr txBox="1"/>
          <p:nvPr/>
        </p:nvSpPr>
        <p:spPr>
          <a:xfrm rot="16200000">
            <a:off x="1997157" y="3907407"/>
            <a:ext cx="2546466" cy="584775"/>
          </a:xfrm>
          <a:prstGeom prst="rect">
            <a:avLst/>
          </a:prstGeom>
          <a:noFill/>
        </p:spPr>
        <p:txBody>
          <a:bodyPr wrap="none" rtlCol="0">
            <a:spAutoFit/>
          </a:bodyPr>
          <a:lstStyle/>
          <a:p>
            <a:r>
              <a:rPr lang="en-US" sz="1600" dirty="0"/>
              <a:t>Plume is not overhead</a:t>
            </a:r>
          </a:p>
          <a:p>
            <a:r>
              <a:rPr lang="en-US" sz="1600" dirty="0"/>
              <a:t>Non-zero resuspension dose</a:t>
            </a:r>
          </a:p>
        </p:txBody>
      </p:sp>
    </p:spTree>
    <p:extLst>
      <p:ext uri="{BB962C8B-B14F-4D97-AF65-F5344CB8AC3E}">
        <p14:creationId xmlns:p14="http://schemas.microsoft.com/office/powerpoint/2010/main" val="1306430668"/>
      </p:ext>
    </p:extLst>
  </p:cSld>
  <p:clrMapOvr>
    <a:masterClrMapping/>
  </p:clrMapOvr>
</p:sld>
</file>

<file path=ppt/theme/theme1.xml><?xml version="1.0" encoding="utf-8"?>
<a:theme xmlns:a="http://schemas.openxmlformats.org/drawingml/2006/main" name="GradientVTI">
  <a:themeElements>
    <a:clrScheme name="Gradient">
      <a:dk1>
        <a:sysClr val="windowText" lastClr="000000"/>
      </a:dk1>
      <a:lt1>
        <a:sysClr val="window" lastClr="FFFFFF"/>
      </a:lt1>
      <a:dk2>
        <a:srgbClr val="10013F"/>
      </a:dk2>
      <a:lt2>
        <a:srgbClr val="F2F0FF"/>
      </a:lt2>
      <a:accent1>
        <a:srgbClr val="814DFF"/>
      </a:accent1>
      <a:accent2>
        <a:srgbClr val="243FFF"/>
      </a:accent2>
      <a:accent3>
        <a:srgbClr val="FF83B6"/>
      </a:accent3>
      <a:accent4>
        <a:srgbClr val="FF9022"/>
      </a:accent4>
      <a:accent5>
        <a:srgbClr val="FF1F85"/>
      </a:accent5>
      <a:accent6>
        <a:srgbClr val="1A98FF"/>
      </a:accent6>
      <a:hlink>
        <a:srgbClr val="0563C1"/>
      </a:hlink>
      <a:folHlink>
        <a:srgbClr val="954F72"/>
      </a:folHlink>
    </a:clrScheme>
    <a:fontScheme name="Univers">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VTI" id="{605F9078-86F9-4258-A3E1-F8EFF02AE8CC}" vid="{4848699B-BB01-41E3-9EC4-3D97DFE529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12184</TotalTime>
  <Words>1881</Words>
  <Application>Microsoft Office PowerPoint</Application>
  <PresentationFormat>Widescreen</PresentationFormat>
  <Paragraphs>245</Paragraphs>
  <Slides>23</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Cambria</vt:lpstr>
      <vt:lpstr>Cambria Math</vt:lpstr>
      <vt:lpstr>Univers</vt:lpstr>
      <vt:lpstr>GradientVTI</vt:lpstr>
      <vt:lpstr>Independent Verification of MACCS Algorithms for Evacuation</vt:lpstr>
      <vt:lpstr>Acknowledgments</vt:lpstr>
      <vt:lpstr>Testing approach and focus</vt:lpstr>
      <vt:lpstr>MACCS treats the cohort as a point</vt:lpstr>
      <vt:lpstr>Evacuation on plume arrival and on an alarm</vt:lpstr>
      <vt:lpstr>Plume and cohort overlap concept</vt:lpstr>
      <vt:lpstr>Exposure time</vt:lpstr>
      <vt:lpstr>Resuspension model</vt:lpstr>
      <vt:lpstr>Resuspension model: exposure time</vt:lpstr>
      <vt:lpstr>Groundshine model: linear ground buildup</vt:lpstr>
      <vt:lpstr>Doses are aggregated and assigned to the start sector</vt:lpstr>
      <vt:lpstr>Evacuation start on plume arrival, long-plume case</vt:lpstr>
      <vt:lpstr>Evacuation start on plume arrival, long-plume case</vt:lpstr>
      <vt:lpstr>Evacuation start on plume arrival, long-plume case</vt:lpstr>
      <vt:lpstr>Evacuation start on plume arrival, long-plume case</vt:lpstr>
      <vt:lpstr>Evacuation start on plume arrival, short-plume case</vt:lpstr>
      <vt:lpstr>Evacuation start on plume arrival, short-plume case</vt:lpstr>
      <vt:lpstr>Evacuation triggered by an alarm</vt:lpstr>
      <vt:lpstr>Evacuation triggered by an alarm</vt:lpstr>
      <vt:lpstr>Conclusions</vt:lpstr>
      <vt:lpstr>Backup Slides</vt:lpstr>
      <vt:lpstr>MACCS tracks concentrations on arcs of the grid</vt:lpstr>
      <vt:lpstr>Plume spread with and without evacuation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MACCS-COMIDA2 Input Parameter Analysis Revisiting the MACCS food-chain model</dc:title>
  <dc:creator>Osvaldo Pensado</dc:creator>
  <cp:lastModifiedBy>Pensado, Osvaldo</cp:lastModifiedBy>
  <cp:revision>376</cp:revision>
  <dcterms:created xsi:type="dcterms:W3CDTF">2020-08-09T15:36:47Z</dcterms:created>
  <dcterms:modified xsi:type="dcterms:W3CDTF">2023-08-16T19:34:00Z</dcterms:modified>
</cp:coreProperties>
</file>